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HK Grotesk Bold" charset="1" panose="00000800000000000000"/>
      <p:regular r:id="rId23"/>
    </p:embeddedFont>
    <p:embeddedFont>
      <p:font typeface="Staatliches" charset="1" panose="00000000000000000000"/>
      <p:regular r:id="rId24"/>
    </p:embeddedFont>
    <p:embeddedFont>
      <p:font typeface="Gilda Display" charset="1" panose="02000000000000000000"/>
      <p:regular r:id="rId25"/>
    </p:embeddedFont>
    <p:embeddedFont>
      <p:font typeface="HK Grotesk" charset="1" panose="00000500000000000000"/>
      <p:regular r:id="rId26"/>
    </p:embeddedFont>
    <p:embeddedFont>
      <p:font typeface="Roboto Bold" charset="1" panose="02000000000000000000"/>
      <p:regular r:id="rId27"/>
    </p:embeddedFont>
    <p:embeddedFont>
      <p:font typeface="Poppins" charset="1" panose="00000500000000000000"/>
      <p:regular r:id="rId28"/>
    </p:embeddedFont>
    <p:embeddedFont>
      <p:font typeface="Poppins Bold" charset="1" panose="00000800000000000000"/>
      <p:regular r:id="rId29"/>
    </p:embeddedFont>
    <p:embeddedFont>
      <p:font typeface="Chewy" charset="1" panose="020000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1802030" y="0"/>
            <a:ext cx="16485970" cy="7581900"/>
          </a:xfrm>
          <a:custGeom>
            <a:avLst/>
            <a:gdLst/>
            <a:ahLst/>
            <a:cxnLst/>
            <a:rect r="r" b="b" t="t" l="l"/>
            <a:pathLst>
              <a:path h="7581900" w="16485970">
                <a:moveTo>
                  <a:pt x="0" y="0"/>
                </a:moveTo>
                <a:lnTo>
                  <a:pt x="16485970" y="0"/>
                </a:lnTo>
                <a:lnTo>
                  <a:pt x="16485970" y="7581900"/>
                </a:lnTo>
                <a:lnTo>
                  <a:pt x="0" y="7581900"/>
                </a:lnTo>
                <a:lnTo>
                  <a:pt x="0" y="0"/>
                </a:lnTo>
                <a:close/>
              </a:path>
            </a:pathLst>
          </a:custGeom>
          <a:blipFill>
            <a:blip r:embed="rId2">
              <a:alphaModFix amt="61000"/>
            </a:blip>
            <a:stretch>
              <a:fillRect l="0" t="-22434" r="0" b="-22434"/>
            </a:stretch>
          </a:blipFill>
        </p:spPr>
      </p:sp>
      <p:sp>
        <p:nvSpPr>
          <p:cNvPr name="AutoShape 3" id="3"/>
          <p:cNvSpPr/>
          <p:nvPr/>
        </p:nvSpPr>
        <p:spPr>
          <a:xfrm rot="0">
            <a:off x="17223649" y="1028700"/>
            <a:ext cx="35651" cy="1142120"/>
          </a:xfrm>
          <a:prstGeom prst="rect">
            <a:avLst/>
          </a:prstGeom>
          <a:solidFill>
            <a:srgbClr val="FFFFFF"/>
          </a:solidFill>
        </p:spPr>
      </p:sp>
      <p:sp>
        <p:nvSpPr>
          <p:cNvPr name="TextBox 4" id="4"/>
          <p:cNvSpPr txBox="true"/>
          <p:nvPr/>
        </p:nvSpPr>
        <p:spPr>
          <a:xfrm rot="0">
            <a:off x="1028700" y="8856990"/>
            <a:ext cx="1529329" cy="401310"/>
          </a:xfrm>
          <a:prstGeom prst="rect">
            <a:avLst/>
          </a:prstGeom>
        </p:spPr>
        <p:txBody>
          <a:bodyPr anchor="t" rtlCol="false" tIns="0" lIns="0" bIns="0" rIns="0">
            <a:spAutoFit/>
          </a:bodyPr>
          <a:lstStyle/>
          <a:p>
            <a:pPr algn="l">
              <a:lnSpc>
                <a:spcPts val="3360"/>
              </a:lnSpc>
              <a:spcBef>
                <a:spcPct val="0"/>
              </a:spcBef>
            </a:pPr>
            <a:r>
              <a:rPr lang="en-US" sz="2400">
                <a:solidFill>
                  <a:srgbClr val="FCFCFC"/>
                </a:solidFill>
                <a:latin typeface="HK Grotesk Bold"/>
                <a:ea typeface="HK Grotesk Bold"/>
                <a:cs typeface="HK Grotesk Bold"/>
                <a:sym typeface="HK Grotesk Bold"/>
              </a:rPr>
              <a:t>01</a:t>
            </a:r>
          </a:p>
        </p:txBody>
      </p:sp>
      <p:sp>
        <p:nvSpPr>
          <p:cNvPr name="TextBox 5" id="5"/>
          <p:cNvSpPr txBox="true"/>
          <p:nvPr/>
        </p:nvSpPr>
        <p:spPr>
          <a:xfrm rot="0">
            <a:off x="3862956" y="2348228"/>
            <a:ext cx="8588030" cy="2742569"/>
          </a:xfrm>
          <a:prstGeom prst="rect">
            <a:avLst/>
          </a:prstGeom>
        </p:spPr>
        <p:txBody>
          <a:bodyPr anchor="t" rtlCol="false" tIns="0" lIns="0" bIns="0" rIns="0">
            <a:spAutoFit/>
          </a:bodyPr>
          <a:lstStyle/>
          <a:p>
            <a:pPr algn="ctr">
              <a:lnSpc>
                <a:spcPts val="11059"/>
              </a:lnSpc>
              <a:spcBef>
                <a:spcPct val="0"/>
              </a:spcBef>
            </a:pPr>
            <a:r>
              <a:rPr lang="en-US" sz="7899">
                <a:solidFill>
                  <a:srgbClr val="FCFCFC"/>
                </a:solidFill>
                <a:latin typeface="Staatliches"/>
                <a:ea typeface="Staatliches"/>
                <a:cs typeface="Staatliches"/>
                <a:sym typeface="Staatliches"/>
              </a:rPr>
              <a:t>SCREEN TIME ANALYSIS USING PYTHON</a:t>
            </a:r>
          </a:p>
        </p:txBody>
      </p:sp>
      <p:sp>
        <p:nvSpPr>
          <p:cNvPr name="TextBox 6" id="6"/>
          <p:cNvSpPr txBox="true"/>
          <p:nvPr/>
        </p:nvSpPr>
        <p:spPr>
          <a:xfrm rot="0">
            <a:off x="15418959" y="9014782"/>
            <a:ext cx="2189202" cy="629921"/>
          </a:xfrm>
          <a:prstGeom prst="rect">
            <a:avLst/>
          </a:prstGeom>
        </p:spPr>
        <p:txBody>
          <a:bodyPr anchor="t" rtlCol="false" tIns="0" lIns="0" bIns="0" rIns="0">
            <a:spAutoFit/>
          </a:bodyPr>
          <a:lstStyle/>
          <a:p>
            <a:pPr algn="ctr">
              <a:lnSpc>
                <a:spcPts val="5179"/>
              </a:lnSpc>
              <a:spcBef>
                <a:spcPct val="0"/>
              </a:spcBef>
            </a:pPr>
            <a:r>
              <a:rPr lang="en-US" sz="3699">
                <a:solidFill>
                  <a:srgbClr val="FCFCFC"/>
                </a:solidFill>
                <a:latin typeface="HK Grotesk Bold"/>
                <a:ea typeface="HK Grotesk Bold"/>
                <a:cs typeface="HK Grotesk Bold"/>
                <a:sym typeface="HK Grotesk Bold"/>
              </a:rPr>
              <a:t>By Shagun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782838" y="4565401"/>
            <a:ext cx="17021699" cy="2279156"/>
          </a:xfrm>
          <a:custGeom>
            <a:avLst/>
            <a:gdLst/>
            <a:ahLst/>
            <a:cxnLst/>
            <a:rect r="r" b="b" t="t" l="l"/>
            <a:pathLst>
              <a:path h="2279156" w="17021699">
                <a:moveTo>
                  <a:pt x="0" y="0"/>
                </a:moveTo>
                <a:lnTo>
                  <a:pt x="17021699" y="0"/>
                </a:lnTo>
                <a:lnTo>
                  <a:pt x="17021699" y="2279157"/>
                </a:lnTo>
                <a:lnTo>
                  <a:pt x="0" y="2279157"/>
                </a:lnTo>
                <a:lnTo>
                  <a:pt x="0" y="0"/>
                </a:lnTo>
                <a:close/>
              </a:path>
            </a:pathLst>
          </a:custGeom>
          <a:blipFill>
            <a:blip r:embed="rId2"/>
            <a:stretch>
              <a:fillRect l="0" t="0" r="0" b="0"/>
            </a:stretch>
          </a:blipFill>
        </p:spPr>
      </p:sp>
      <p:sp>
        <p:nvSpPr>
          <p:cNvPr name="TextBox 3" id="3"/>
          <p:cNvSpPr txBox="true"/>
          <p:nvPr/>
        </p:nvSpPr>
        <p:spPr>
          <a:xfrm rot="0">
            <a:off x="1028700" y="2163646"/>
            <a:ext cx="16775837" cy="762001"/>
          </a:xfrm>
          <a:prstGeom prst="rect">
            <a:avLst/>
          </a:prstGeom>
        </p:spPr>
        <p:txBody>
          <a:bodyPr anchor="t" rtlCol="false" tIns="0" lIns="0" bIns="0" rIns="0">
            <a:spAutoFit/>
          </a:bodyPr>
          <a:lstStyle/>
          <a:p>
            <a:pPr algn="ctr">
              <a:lnSpc>
                <a:spcPts val="6299"/>
              </a:lnSpc>
              <a:spcBef>
                <a:spcPct val="0"/>
              </a:spcBef>
            </a:pPr>
            <a:r>
              <a:rPr lang="en-US" sz="4499">
                <a:solidFill>
                  <a:srgbClr val="FCFCFC"/>
                </a:solidFill>
                <a:latin typeface="HK Grotesk Bold"/>
                <a:ea typeface="HK Grotesk Bold"/>
                <a:cs typeface="HK Grotesk Bold"/>
                <a:sym typeface="HK Grotesk Bold"/>
              </a:rPr>
              <a:t>No of times the apps are opened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0" y="2004454"/>
            <a:ext cx="18288000" cy="8282546"/>
          </a:xfrm>
          <a:custGeom>
            <a:avLst/>
            <a:gdLst/>
            <a:ahLst/>
            <a:cxnLst/>
            <a:rect r="r" b="b" t="t" l="l"/>
            <a:pathLst>
              <a:path h="8282546" w="18288000">
                <a:moveTo>
                  <a:pt x="0" y="0"/>
                </a:moveTo>
                <a:lnTo>
                  <a:pt x="18288000" y="0"/>
                </a:lnTo>
                <a:lnTo>
                  <a:pt x="18288000" y="8282546"/>
                </a:lnTo>
                <a:lnTo>
                  <a:pt x="0" y="8282546"/>
                </a:lnTo>
                <a:lnTo>
                  <a:pt x="0" y="0"/>
                </a:lnTo>
                <a:close/>
              </a:path>
            </a:pathLst>
          </a:custGeom>
          <a:blipFill>
            <a:blip r:embed="rId2"/>
            <a:stretch>
              <a:fillRect l="-996" t="0" r="-996" b="-7813"/>
            </a:stretch>
          </a:blipFill>
        </p:spPr>
      </p:sp>
      <p:sp>
        <p:nvSpPr>
          <p:cNvPr name="TextBox 3" id="3"/>
          <p:cNvSpPr txBox="true"/>
          <p:nvPr/>
        </p:nvSpPr>
        <p:spPr>
          <a:xfrm rot="0">
            <a:off x="0" y="620153"/>
            <a:ext cx="18288000" cy="1384301"/>
          </a:xfrm>
          <a:prstGeom prst="rect">
            <a:avLst/>
          </a:prstGeom>
        </p:spPr>
        <p:txBody>
          <a:bodyPr anchor="t" rtlCol="false" tIns="0" lIns="0" bIns="0" rIns="0">
            <a:spAutoFit/>
          </a:bodyPr>
          <a:lstStyle/>
          <a:p>
            <a:pPr algn="ctr">
              <a:lnSpc>
                <a:spcPts val="5599"/>
              </a:lnSpc>
              <a:spcBef>
                <a:spcPct val="0"/>
              </a:spcBef>
            </a:pPr>
            <a:r>
              <a:rPr lang="en-US" sz="3999">
                <a:solidFill>
                  <a:srgbClr val="FCFCFC"/>
                </a:solidFill>
                <a:latin typeface="HK Grotesk Bold"/>
                <a:ea typeface="HK Grotesk Bold"/>
                <a:cs typeface="HK Grotesk Bold"/>
                <a:sym typeface="HK Grotesk Bold"/>
              </a:rPr>
              <a:t>SINCE WE USUALLY USE THE PHONES WHENEVER WE GET NOTIFIED SO WE WILL ANALYZE THE NOTIFICATIONS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0" y="1028700"/>
            <a:ext cx="18288000" cy="9258300"/>
          </a:xfrm>
          <a:custGeom>
            <a:avLst/>
            <a:gdLst/>
            <a:ahLst/>
            <a:cxnLst/>
            <a:rect r="r" b="b" t="t" l="l"/>
            <a:pathLst>
              <a:path h="9258300" w="18288000">
                <a:moveTo>
                  <a:pt x="0" y="0"/>
                </a:moveTo>
                <a:lnTo>
                  <a:pt x="18288000" y="0"/>
                </a:lnTo>
                <a:lnTo>
                  <a:pt x="18288000" y="9258300"/>
                </a:lnTo>
                <a:lnTo>
                  <a:pt x="0" y="9258300"/>
                </a:lnTo>
                <a:lnTo>
                  <a:pt x="0" y="0"/>
                </a:lnTo>
                <a:close/>
              </a:path>
            </a:pathLst>
          </a:custGeom>
          <a:blipFill>
            <a:blip r:embed="rId2"/>
            <a:stretch>
              <a:fillRect l="-5684" t="0" r="-3165" b="-1640"/>
            </a:stretch>
          </a:blipFill>
        </p:spPr>
      </p:sp>
      <p:sp>
        <p:nvSpPr>
          <p:cNvPr name="TextBox 3" id="3"/>
          <p:cNvSpPr txBox="true"/>
          <p:nvPr/>
        </p:nvSpPr>
        <p:spPr>
          <a:xfrm rot="0">
            <a:off x="761345" y="190999"/>
            <a:ext cx="16765310" cy="596901"/>
          </a:xfrm>
          <a:prstGeom prst="rect">
            <a:avLst/>
          </a:prstGeom>
        </p:spPr>
        <p:txBody>
          <a:bodyPr anchor="t" rtlCol="false" tIns="0" lIns="0" bIns="0" rIns="0">
            <a:spAutoFit/>
          </a:bodyPr>
          <a:lstStyle/>
          <a:p>
            <a:pPr algn="ctr">
              <a:lnSpc>
                <a:spcPts val="4899"/>
              </a:lnSpc>
              <a:spcBef>
                <a:spcPct val="0"/>
              </a:spcBef>
            </a:pPr>
            <a:r>
              <a:rPr lang="en-US" sz="3499">
                <a:solidFill>
                  <a:srgbClr val="F3F3F3"/>
                </a:solidFill>
                <a:latin typeface="HK Grotesk Bold"/>
                <a:ea typeface="HK Grotesk Bold"/>
                <a:cs typeface="HK Grotesk Bold"/>
                <a:sym typeface="HK Grotesk Bold"/>
              </a:rPr>
              <a:t>NOW WE WILL ANALYZE THE NUMBER OF TIMES AND NUMBER OF APPS OPENED</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0" y="1028700"/>
            <a:ext cx="18288000" cy="9258300"/>
          </a:xfrm>
          <a:custGeom>
            <a:avLst/>
            <a:gdLst/>
            <a:ahLst/>
            <a:cxnLst/>
            <a:rect r="r" b="b" t="t" l="l"/>
            <a:pathLst>
              <a:path h="9258300" w="18288000">
                <a:moveTo>
                  <a:pt x="0" y="0"/>
                </a:moveTo>
                <a:lnTo>
                  <a:pt x="18288000" y="0"/>
                </a:lnTo>
                <a:lnTo>
                  <a:pt x="18288000" y="9258300"/>
                </a:lnTo>
                <a:lnTo>
                  <a:pt x="0" y="9258300"/>
                </a:lnTo>
                <a:lnTo>
                  <a:pt x="0" y="0"/>
                </a:lnTo>
                <a:close/>
              </a:path>
            </a:pathLst>
          </a:custGeom>
          <a:blipFill>
            <a:blip r:embed="rId2"/>
            <a:stretch>
              <a:fillRect l="-5178" t="-178" r="-2490" b="0"/>
            </a:stretch>
          </a:blipFill>
        </p:spPr>
      </p:sp>
      <p:sp>
        <p:nvSpPr>
          <p:cNvPr name="TextBox 3" id="3"/>
          <p:cNvSpPr txBox="true"/>
          <p:nvPr/>
        </p:nvSpPr>
        <p:spPr>
          <a:xfrm rot="0">
            <a:off x="1182886" y="137606"/>
            <a:ext cx="16076414" cy="679451"/>
          </a:xfrm>
          <a:prstGeom prst="rect">
            <a:avLst/>
          </a:prstGeom>
        </p:spPr>
        <p:txBody>
          <a:bodyPr anchor="t" rtlCol="false" tIns="0" lIns="0" bIns="0" rIns="0">
            <a:spAutoFit/>
          </a:bodyPr>
          <a:lstStyle/>
          <a:p>
            <a:pPr algn="ctr">
              <a:lnSpc>
                <a:spcPts val="5599"/>
              </a:lnSpc>
              <a:spcBef>
                <a:spcPct val="0"/>
              </a:spcBef>
            </a:pPr>
            <a:r>
              <a:rPr lang="en-US" sz="3999">
                <a:solidFill>
                  <a:srgbClr val="FCFCFC"/>
                </a:solidFill>
                <a:latin typeface="HK Grotesk Bold"/>
                <a:ea typeface="HK Grotesk Bold"/>
                <a:cs typeface="HK Grotesk Bold"/>
                <a:sym typeface="HK Grotesk Bold"/>
              </a:rPr>
              <a:t>RELATIONSHIP BETWEEN  NOTIFICATIONS AND AMOUNT OF USAGE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0" y="3413262"/>
            <a:ext cx="18288000" cy="4348352"/>
          </a:xfrm>
          <a:custGeom>
            <a:avLst/>
            <a:gdLst/>
            <a:ahLst/>
            <a:cxnLst/>
            <a:rect r="r" b="b" t="t" l="l"/>
            <a:pathLst>
              <a:path h="4348352" w="18288000">
                <a:moveTo>
                  <a:pt x="0" y="0"/>
                </a:moveTo>
                <a:lnTo>
                  <a:pt x="18288000" y="0"/>
                </a:lnTo>
                <a:lnTo>
                  <a:pt x="18288000" y="4348352"/>
                </a:lnTo>
                <a:lnTo>
                  <a:pt x="0" y="4348352"/>
                </a:lnTo>
                <a:lnTo>
                  <a:pt x="0" y="0"/>
                </a:lnTo>
                <a:close/>
              </a:path>
            </a:pathLst>
          </a:custGeom>
          <a:blipFill>
            <a:blip r:embed="rId2"/>
            <a:stretch>
              <a:fillRect l="0" t="-4090" r="0" b="-2516"/>
            </a:stretch>
          </a:blipFill>
        </p:spPr>
      </p:sp>
      <p:sp>
        <p:nvSpPr>
          <p:cNvPr name="TextBox 3" id="3"/>
          <p:cNvSpPr txBox="true"/>
          <p:nvPr/>
        </p:nvSpPr>
        <p:spPr>
          <a:xfrm rot="0">
            <a:off x="4852174" y="1522330"/>
            <a:ext cx="8320445" cy="788036"/>
          </a:xfrm>
          <a:prstGeom prst="rect">
            <a:avLst/>
          </a:prstGeom>
        </p:spPr>
        <p:txBody>
          <a:bodyPr anchor="t" rtlCol="false" tIns="0" lIns="0" bIns="0" rIns="0">
            <a:spAutoFit/>
          </a:bodyPr>
          <a:lstStyle/>
          <a:p>
            <a:pPr algn="ctr">
              <a:lnSpc>
                <a:spcPts val="6439"/>
              </a:lnSpc>
              <a:spcBef>
                <a:spcPct val="0"/>
              </a:spcBef>
            </a:pPr>
            <a:r>
              <a:rPr lang="en-US" sz="4599">
                <a:solidFill>
                  <a:srgbClr val="FCFCFC"/>
                </a:solidFill>
                <a:latin typeface="HK Grotesk Bold"/>
                <a:ea typeface="HK Grotesk Bold"/>
                <a:cs typeface="HK Grotesk Bold"/>
                <a:sym typeface="HK Grotesk Bold"/>
              </a:rPr>
              <a:t>AVERAGE DAILY SCREEN TIME</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62406B"/>
        </a:solidFill>
      </p:bgPr>
    </p:bg>
    <p:spTree>
      <p:nvGrpSpPr>
        <p:cNvPr id="1" name=""/>
        <p:cNvGrpSpPr/>
        <p:nvPr/>
      </p:nvGrpSpPr>
      <p:grpSpPr>
        <a:xfrm>
          <a:off x="0" y="0"/>
          <a:ext cx="0" cy="0"/>
          <a:chOff x="0" y="0"/>
          <a:chExt cx="0" cy="0"/>
        </a:xfrm>
      </p:grpSpPr>
      <p:sp>
        <p:nvSpPr>
          <p:cNvPr name="TextBox 2" id="2"/>
          <p:cNvSpPr txBox="true"/>
          <p:nvPr/>
        </p:nvSpPr>
        <p:spPr>
          <a:xfrm rot="0">
            <a:off x="0" y="1390650"/>
            <a:ext cx="18288000" cy="8896350"/>
          </a:xfrm>
          <a:prstGeom prst="rect">
            <a:avLst/>
          </a:prstGeom>
        </p:spPr>
        <p:txBody>
          <a:bodyPr anchor="t" rtlCol="false" tIns="0" lIns="0" bIns="0" rIns="0">
            <a:spAutoFit/>
          </a:bodyPr>
          <a:lstStyle/>
          <a:p>
            <a:pPr algn="ctr">
              <a:lnSpc>
                <a:spcPts val="4199"/>
              </a:lnSpc>
            </a:pPr>
            <a:r>
              <a:rPr lang="en-US" sz="2999">
                <a:solidFill>
                  <a:srgbClr val="361839"/>
                </a:solidFill>
                <a:latin typeface="HK Grotesk Bold"/>
                <a:ea typeface="HK Grotesk Bold"/>
                <a:cs typeface="HK Grotesk Bold"/>
                <a:sym typeface="HK Grotesk Bold"/>
              </a:rPr>
              <a:t>Total Number of Times Apps Were Opened:</a:t>
            </a:r>
          </a:p>
          <a:p>
            <a:pPr algn="ctr">
              <a:lnSpc>
                <a:spcPts val="4199"/>
              </a:lnSpc>
            </a:pPr>
            <a:r>
              <a:rPr lang="en-US" sz="2999">
                <a:solidFill>
                  <a:srgbClr val="C2AFB1"/>
                </a:solidFill>
                <a:latin typeface="HK Grotesk Bold"/>
                <a:ea typeface="HK Grotesk Bold"/>
                <a:cs typeface="HK Grotesk Bold"/>
                <a:sym typeface="HK Grotesk Bold"/>
              </a:rPr>
              <a:t>The apps were opened a total of 3,320 times. This indicates frequent interaction with the apps tracked in the dataset.</a:t>
            </a:r>
          </a:p>
          <a:p>
            <a:pPr algn="ctr">
              <a:lnSpc>
                <a:spcPts val="4199"/>
              </a:lnSpc>
            </a:pPr>
            <a:r>
              <a:rPr lang="en-US" sz="2999">
                <a:solidFill>
                  <a:srgbClr val="361839"/>
                </a:solidFill>
                <a:latin typeface="HK Grotesk Bold"/>
                <a:ea typeface="HK Grotesk Bold"/>
                <a:cs typeface="HK Grotesk Bold"/>
                <a:sym typeface="HK Grotesk Bold"/>
              </a:rPr>
              <a:t>Number of Unique Apps:</a:t>
            </a:r>
          </a:p>
          <a:p>
            <a:pPr algn="ctr">
              <a:lnSpc>
                <a:spcPts val="4199"/>
              </a:lnSpc>
            </a:pPr>
            <a:r>
              <a:rPr lang="en-US" sz="2999">
                <a:solidFill>
                  <a:srgbClr val="C2AFB1"/>
                </a:solidFill>
                <a:latin typeface="HK Grotesk Bold"/>
                <a:ea typeface="HK Grotesk Bold"/>
                <a:cs typeface="HK Grotesk Bold"/>
                <a:sym typeface="HK Grotesk Bold"/>
              </a:rPr>
              <a:t>The dataset includes usage data for 2 unique apps. This helps focus the analysis on specific app usage behaviors.</a:t>
            </a:r>
          </a:p>
          <a:p>
            <a:pPr algn="ctr">
              <a:lnSpc>
                <a:spcPts val="4199"/>
              </a:lnSpc>
            </a:pPr>
            <a:r>
              <a:rPr lang="en-US" sz="2999">
                <a:solidFill>
                  <a:srgbClr val="361839"/>
                </a:solidFill>
                <a:latin typeface="HK Grotesk Bold"/>
                <a:ea typeface="HK Grotesk Bold"/>
                <a:cs typeface="HK Grotesk Bold"/>
                <a:sym typeface="HK Grotesk Bold"/>
              </a:rPr>
              <a:t>Most Used App:</a:t>
            </a:r>
          </a:p>
          <a:p>
            <a:pPr algn="ctr">
              <a:lnSpc>
                <a:spcPts val="4199"/>
              </a:lnSpc>
            </a:pPr>
            <a:r>
              <a:rPr lang="en-US" sz="2999">
                <a:solidFill>
                  <a:srgbClr val="C2AFB1"/>
                </a:solidFill>
                <a:latin typeface="HK Grotesk Bold"/>
                <a:ea typeface="HK Grotesk Bold"/>
                <a:cs typeface="HK Grotesk Bold"/>
                <a:sym typeface="HK Grotesk Bold"/>
              </a:rPr>
              <a:t>WhatsApp is the most used app based on total screen time. This app saw the highest amount of usage compared to others in the dataset.</a:t>
            </a:r>
          </a:p>
          <a:p>
            <a:pPr algn="ctr">
              <a:lnSpc>
                <a:spcPts val="4199"/>
              </a:lnSpc>
            </a:pPr>
            <a:r>
              <a:rPr lang="en-US" sz="2999">
                <a:solidFill>
                  <a:srgbClr val="361839"/>
                </a:solidFill>
                <a:latin typeface="HK Grotesk Bold"/>
                <a:ea typeface="HK Grotesk Bold"/>
                <a:cs typeface="HK Grotesk Bold"/>
                <a:sym typeface="HK Grotesk Bold"/>
              </a:rPr>
              <a:t>Average Daily Screen Time:</a:t>
            </a:r>
          </a:p>
          <a:p>
            <a:pPr algn="ctr">
              <a:lnSpc>
                <a:spcPts val="4199"/>
              </a:lnSpc>
            </a:pPr>
            <a:r>
              <a:rPr lang="en-US" sz="2999">
                <a:solidFill>
                  <a:srgbClr val="C2AFB1"/>
                </a:solidFill>
                <a:latin typeface="HK Grotesk Bold"/>
                <a:ea typeface="HK Grotesk Bold"/>
                <a:cs typeface="HK Grotesk Bold"/>
                <a:sym typeface="HK Grotesk Bold"/>
              </a:rPr>
              <a:t>The average daily screen time is approximately 130.07 minutes. This provides a benchmark for daily device usage.</a:t>
            </a:r>
          </a:p>
          <a:p>
            <a:pPr algn="ctr">
              <a:lnSpc>
                <a:spcPts val="4199"/>
              </a:lnSpc>
            </a:pPr>
            <a:r>
              <a:rPr lang="en-US" sz="2999">
                <a:solidFill>
                  <a:srgbClr val="361839"/>
                </a:solidFill>
                <a:latin typeface="HK Grotesk Bold"/>
                <a:ea typeface="HK Grotesk Bold"/>
                <a:cs typeface="HK Grotesk Bold"/>
                <a:sym typeface="HK Grotesk Bold"/>
              </a:rPr>
              <a:t>Relationship Between Notifications and Usage:</a:t>
            </a:r>
          </a:p>
          <a:p>
            <a:pPr algn="ctr">
              <a:lnSpc>
                <a:spcPts val="4199"/>
              </a:lnSpc>
            </a:pPr>
            <a:r>
              <a:rPr lang="en-US" sz="2999">
                <a:solidFill>
                  <a:srgbClr val="C2AFB1"/>
                </a:solidFill>
                <a:latin typeface="HK Grotesk Bold"/>
                <a:ea typeface="HK Grotesk Bold"/>
                <a:cs typeface="HK Grotesk Bold"/>
                <a:sym typeface="HK Grotesk Bold"/>
              </a:rPr>
              <a:t>There is a strong positive correlation (0.774) between the number of notifications and the amount of usage. This suggests that as the number of notifications increases, the user's screen time also tends to increase. This insight could indicate that notifications play a significant role in driving app engagement.</a:t>
            </a:r>
          </a:p>
          <a:p>
            <a:pPr algn="ctr">
              <a:lnSpc>
                <a:spcPts val="4199"/>
              </a:lnSpc>
              <a:spcBef>
                <a:spcPct val="0"/>
              </a:spcBef>
            </a:pPr>
          </a:p>
        </p:txBody>
      </p:sp>
      <p:sp>
        <p:nvSpPr>
          <p:cNvPr name="TextBox 3" id="3"/>
          <p:cNvSpPr txBox="true"/>
          <p:nvPr/>
        </p:nvSpPr>
        <p:spPr>
          <a:xfrm rot="0">
            <a:off x="5245967" y="266699"/>
            <a:ext cx="8410218" cy="795021"/>
          </a:xfrm>
          <a:prstGeom prst="rect">
            <a:avLst/>
          </a:prstGeom>
        </p:spPr>
        <p:txBody>
          <a:bodyPr anchor="t" rtlCol="false" tIns="0" lIns="0" bIns="0" rIns="0">
            <a:spAutoFit/>
          </a:bodyPr>
          <a:lstStyle/>
          <a:p>
            <a:pPr algn="ctr">
              <a:lnSpc>
                <a:spcPts val="6579"/>
              </a:lnSpc>
              <a:spcBef>
                <a:spcPct val="0"/>
              </a:spcBef>
            </a:pPr>
            <a:r>
              <a:rPr lang="en-US" sz="4699">
                <a:solidFill>
                  <a:srgbClr val="FCFCFC"/>
                </a:solidFill>
                <a:latin typeface="HK Grotesk Bold"/>
                <a:ea typeface="HK Grotesk Bold"/>
                <a:cs typeface="HK Grotesk Bold"/>
                <a:sym typeface="HK Grotesk Bold"/>
              </a:rPr>
              <a:t>KEY FINDINGS AND  INSIGHTS</a:t>
            </a: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62406B"/>
        </a:solidFill>
      </p:bgPr>
    </p:bg>
    <p:spTree>
      <p:nvGrpSpPr>
        <p:cNvPr id="1" name=""/>
        <p:cNvGrpSpPr/>
        <p:nvPr/>
      </p:nvGrpSpPr>
      <p:grpSpPr>
        <a:xfrm>
          <a:off x="0" y="0"/>
          <a:ext cx="0" cy="0"/>
          <a:chOff x="0" y="0"/>
          <a:chExt cx="0" cy="0"/>
        </a:xfrm>
      </p:grpSpPr>
      <p:sp>
        <p:nvSpPr>
          <p:cNvPr name="TextBox 2" id="2"/>
          <p:cNvSpPr txBox="true"/>
          <p:nvPr/>
        </p:nvSpPr>
        <p:spPr>
          <a:xfrm rot="0">
            <a:off x="6498610" y="240664"/>
            <a:ext cx="5290781" cy="788036"/>
          </a:xfrm>
          <a:prstGeom prst="rect">
            <a:avLst/>
          </a:prstGeom>
        </p:spPr>
        <p:txBody>
          <a:bodyPr anchor="t" rtlCol="false" tIns="0" lIns="0" bIns="0" rIns="0">
            <a:spAutoFit/>
          </a:bodyPr>
          <a:lstStyle/>
          <a:p>
            <a:pPr algn="ctr">
              <a:lnSpc>
                <a:spcPts val="6439"/>
              </a:lnSpc>
              <a:spcBef>
                <a:spcPct val="0"/>
              </a:spcBef>
            </a:pPr>
            <a:r>
              <a:rPr lang="en-US" sz="4599">
                <a:solidFill>
                  <a:srgbClr val="FCFCFC"/>
                </a:solidFill>
                <a:latin typeface="HK Grotesk Bold"/>
                <a:ea typeface="HK Grotesk Bold"/>
                <a:cs typeface="HK Grotesk Bold"/>
                <a:sym typeface="HK Grotesk Bold"/>
              </a:rPr>
              <a:t>BUSINESS IMPACTS</a:t>
            </a:r>
          </a:p>
        </p:txBody>
      </p:sp>
      <p:sp>
        <p:nvSpPr>
          <p:cNvPr name="TextBox 3" id="3"/>
          <p:cNvSpPr txBox="true"/>
          <p:nvPr/>
        </p:nvSpPr>
        <p:spPr>
          <a:xfrm rot="0">
            <a:off x="118230" y="1134613"/>
            <a:ext cx="17815080" cy="2174875"/>
          </a:xfrm>
          <a:prstGeom prst="rect">
            <a:avLst/>
          </a:prstGeom>
        </p:spPr>
        <p:txBody>
          <a:bodyPr anchor="t" rtlCol="false" tIns="0" lIns="0" bIns="0" rIns="0">
            <a:spAutoFit/>
          </a:bodyPr>
          <a:lstStyle/>
          <a:p>
            <a:pPr algn="ctr" marL="539749" indent="-269875" lvl="1">
              <a:lnSpc>
                <a:spcPts val="3499"/>
              </a:lnSpc>
              <a:buAutoNum type="arabicPeriod" startAt="1"/>
            </a:pPr>
            <a:r>
              <a:rPr lang="en-US" sz="2499">
                <a:solidFill>
                  <a:srgbClr val="C2AFB1"/>
                </a:solidFill>
                <a:latin typeface="HK Grotesk Bold"/>
                <a:ea typeface="HK Grotesk Bold"/>
                <a:cs typeface="HK Grotesk Bold"/>
                <a:sym typeface="HK Grotesk Bold"/>
              </a:rPr>
              <a:t>Optimizing User Engagement with Notifications:</a:t>
            </a:r>
          </a:p>
          <a:p>
            <a:pPr algn="ctr" marL="1079499" indent="-359833" lvl="2">
              <a:lnSpc>
                <a:spcPts val="3499"/>
              </a:lnSpc>
              <a:buFont typeface="Arial"/>
              <a:buChar char="⚬"/>
            </a:pPr>
            <a:r>
              <a:rPr lang="en-US" sz="2499">
                <a:solidFill>
                  <a:srgbClr val="FFFFFF"/>
                </a:solidFill>
                <a:latin typeface="Poppins"/>
                <a:ea typeface="Poppins"/>
                <a:cs typeface="Poppins"/>
                <a:sym typeface="Poppins"/>
              </a:rPr>
              <a:t>Insight: There is a linear relationship between the number of notifications and screen time.</a:t>
            </a:r>
          </a:p>
          <a:p>
            <a:pPr algn="ctr" marL="1079499" indent="-359833" lvl="2">
              <a:lnSpc>
                <a:spcPts val="3499"/>
              </a:lnSpc>
              <a:buFont typeface="Arial"/>
              <a:buChar char="⚬"/>
            </a:pPr>
            <a:r>
              <a:rPr lang="en-US" sz="2499">
                <a:solidFill>
                  <a:srgbClr val="FFFFFF"/>
                </a:solidFill>
                <a:latin typeface="Poppins"/>
                <a:ea typeface="Poppins"/>
                <a:cs typeface="Poppins"/>
                <a:sym typeface="Poppins"/>
              </a:rPr>
              <a:t>Recommendation: Businesses should evaluate their notification strategies to balance engagement without overwhelming users. </a:t>
            </a:r>
          </a:p>
          <a:p>
            <a:pPr algn="ctr">
              <a:lnSpc>
                <a:spcPts val="3499"/>
              </a:lnSpc>
              <a:spcBef>
                <a:spcPct val="0"/>
              </a:spcBef>
            </a:pPr>
          </a:p>
        </p:txBody>
      </p:sp>
      <p:sp>
        <p:nvSpPr>
          <p:cNvPr name="TextBox 4" id="4"/>
          <p:cNvSpPr txBox="true"/>
          <p:nvPr/>
        </p:nvSpPr>
        <p:spPr>
          <a:xfrm rot="0">
            <a:off x="368064" y="3414263"/>
            <a:ext cx="18051540" cy="1846341"/>
          </a:xfrm>
          <a:prstGeom prst="rect">
            <a:avLst/>
          </a:prstGeom>
        </p:spPr>
        <p:txBody>
          <a:bodyPr anchor="t" rtlCol="false" tIns="0" lIns="0" bIns="0" rIns="0">
            <a:spAutoFit/>
          </a:bodyPr>
          <a:lstStyle/>
          <a:p>
            <a:pPr algn="ctr">
              <a:lnSpc>
                <a:spcPts val="3482"/>
              </a:lnSpc>
            </a:pPr>
            <a:r>
              <a:rPr lang="en-US" sz="2487">
                <a:solidFill>
                  <a:srgbClr val="C2AFB1"/>
                </a:solidFill>
                <a:latin typeface="HK Grotesk Bold"/>
                <a:ea typeface="HK Grotesk Bold"/>
                <a:cs typeface="HK Grotesk Bold"/>
                <a:sym typeface="HK Grotesk Bold"/>
              </a:rPr>
              <a:t>Targeting the Most Used Apps:</a:t>
            </a:r>
          </a:p>
          <a:p>
            <a:pPr algn="ctr" marL="537028" indent="-268514" lvl="1">
              <a:lnSpc>
                <a:spcPts val="3482"/>
              </a:lnSpc>
              <a:buFont typeface="Arial"/>
              <a:buChar char="•"/>
            </a:pPr>
            <a:r>
              <a:rPr lang="en-US" sz="2487">
                <a:solidFill>
                  <a:srgbClr val="FCFCFC"/>
                </a:solidFill>
                <a:latin typeface="Poppins Bold"/>
                <a:ea typeface="Poppins Bold"/>
                <a:cs typeface="Poppins Bold"/>
                <a:sym typeface="Poppins Bold"/>
              </a:rPr>
              <a:t>Insight: WhatsApp is identified as the most used app, indicating high user engagement.</a:t>
            </a:r>
          </a:p>
          <a:p>
            <a:pPr algn="ctr" marL="537028" indent="-268514" lvl="1">
              <a:lnSpc>
                <a:spcPts val="3482"/>
              </a:lnSpc>
              <a:buFont typeface="Arial"/>
              <a:buChar char="•"/>
            </a:pPr>
            <a:r>
              <a:rPr lang="en-US" sz="2487">
                <a:solidFill>
                  <a:srgbClr val="FCFCFC"/>
                </a:solidFill>
                <a:latin typeface="Poppins Bold"/>
                <a:ea typeface="Poppins Bold"/>
                <a:cs typeface="Poppins Bold"/>
                <a:sym typeface="Poppins Bold"/>
              </a:rPr>
              <a:t>Recommendation: Businesses with similar apps or services should focus on integrating features that enhance user experience and engagement, similar to those seen in WhatsApp.</a:t>
            </a:r>
          </a:p>
          <a:p>
            <a:pPr algn="ctr">
              <a:lnSpc>
                <a:spcPts val="682"/>
              </a:lnSpc>
              <a:spcBef>
                <a:spcPct val="0"/>
              </a:spcBef>
            </a:pPr>
          </a:p>
        </p:txBody>
      </p:sp>
      <p:sp>
        <p:nvSpPr>
          <p:cNvPr name="TextBox 5" id="5"/>
          <p:cNvSpPr txBox="true"/>
          <p:nvPr/>
        </p:nvSpPr>
        <p:spPr>
          <a:xfrm rot="0">
            <a:off x="0" y="5841993"/>
            <a:ext cx="18419604" cy="2636803"/>
          </a:xfrm>
          <a:prstGeom prst="rect">
            <a:avLst/>
          </a:prstGeom>
        </p:spPr>
        <p:txBody>
          <a:bodyPr anchor="t" rtlCol="false" tIns="0" lIns="0" bIns="0" rIns="0">
            <a:spAutoFit/>
          </a:bodyPr>
          <a:lstStyle/>
          <a:p>
            <a:pPr algn="ctr">
              <a:lnSpc>
                <a:spcPts val="3667"/>
              </a:lnSpc>
            </a:pPr>
            <a:r>
              <a:rPr lang="en-US" sz="2619">
                <a:solidFill>
                  <a:srgbClr val="C2AFB1"/>
                </a:solidFill>
                <a:latin typeface="HK Grotesk Bold"/>
                <a:ea typeface="HK Grotesk Bold"/>
                <a:cs typeface="HK Grotesk Bold"/>
                <a:sym typeface="HK Grotesk Bold"/>
              </a:rPr>
              <a:t>Benchmarking and Monitoring Daily Screen Time:</a:t>
            </a:r>
          </a:p>
          <a:p>
            <a:pPr algn="ctr" marL="565622" indent="-282811" lvl="1">
              <a:lnSpc>
                <a:spcPts val="3667"/>
              </a:lnSpc>
              <a:buFont typeface="Arial"/>
              <a:buChar char="•"/>
            </a:pPr>
            <a:r>
              <a:rPr lang="en-US" sz="2619">
                <a:solidFill>
                  <a:srgbClr val="FCFCFC"/>
                </a:solidFill>
                <a:latin typeface="Poppins Bold"/>
                <a:ea typeface="Poppins Bold"/>
                <a:cs typeface="Poppins Bold"/>
                <a:sym typeface="Poppins Bold"/>
              </a:rPr>
              <a:t>Insight: The average daily screen time is approximately 130.07 minutes.</a:t>
            </a:r>
          </a:p>
          <a:p>
            <a:pPr algn="ctr" marL="565622" indent="-282811" lvl="1">
              <a:lnSpc>
                <a:spcPts val="3667"/>
              </a:lnSpc>
              <a:buFont typeface="Arial"/>
              <a:buChar char="•"/>
            </a:pPr>
            <a:r>
              <a:rPr lang="en-US" sz="2619">
                <a:solidFill>
                  <a:srgbClr val="FCFCFC"/>
                </a:solidFill>
                <a:latin typeface="Poppins"/>
                <a:ea typeface="Poppins"/>
                <a:cs typeface="Poppins"/>
                <a:sym typeface="Poppins"/>
              </a:rPr>
              <a:t>Regularly monitoring screen time trends can help in identifying changes in user behavior and adjusting strategies accordingly.</a:t>
            </a:r>
          </a:p>
          <a:p>
            <a:pPr algn="ctr" marL="565622" indent="-282811" lvl="1">
              <a:lnSpc>
                <a:spcPts val="3667"/>
              </a:lnSpc>
              <a:buFont typeface="Arial"/>
              <a:buChar char="•"/>
            </a:pPr>
          </a:p>
          <a:p>
            <a:pPr algn="ctr">
              <a:lnSpc>
                <a:spcPts val="2811"/>
              </a:lnSpc>
              <a:spcBef>
                <a:spcPct val="0"/>
              </a:spcBef>
            </a:pPr>
          </a:p>
        </p:txBody>
      </p:sp>
      <p:sp>
        <p:nvSpPr>
          <p:cNvPr name="TextBox 6" id="6"/>
          <p:cNvSpPr txBox="true"/>
          <p:nvPr/>
        </p:nvSpPr>
        <p:spPr>
          <a:xfrm rot="0">
            <a:off x="118230" y="8080757"/>
            <a:ext cx="18051540" cy="2307461"/>
          </a:xfrm>
          <a:prstGeom prst="rect">
            <a:avLst/>
          </a:prstGeom>
        </p:spPr>
        <p:txBody>
          <a:bodyPr anchor="t" rtlCol="false" tIns="0" lIns="0" bIns="0" rIns="0">
            <a:spAutoFit/>
          </a:bodyPr>
          <a:lstStyle/>
          <a:p>
            <a:pPr algn="ctr">
              <a:lnSpc>
                <a:spcPts val="3328"/>
              </a:lnSpc>
            </a:pPr>
            <a:r>
              <a:rPr lang="en-US" sz="2377">
                <a:solidFill>
                  <a:srgbClr val="C2AFB1"/>
                </a:solidFill>
                <a:latin typeface="HK Grotesk Bold"/>
                <a:ea typeface="HK Grotesk Bold"/>
                <a:cs typeface="HK Grotesk Bold"/>
                <a:sym typeface="HK Grotesk Bold"/>
              </a:rPr>
              <a:t>Strategic Recommendations for App Design and Features:</a:t>
            </a:r>
          </a:p>
          <a:p>
            <a:pPr algn="ctr" marL="513259" indent="-256629" lvl="1">
              <a:lnSpc>
                <a:spcPts val="3328"/>
              </a:lnSpc>
              <a:buFont typeface="Arial"/>
              <a:buChar char="•"/>
            </a:pPr>
            <a:r>
              <a:rPr lang="en-US" sz="2377">
                <a:solidFill>
                  <a:srgbClr val="FCFCFC"/>
                </a:solidFill>
                <a:latin typeface="Poppins Bold"/>
                <a:ea typeface="Poppins Bold"/>
                <a:cs typeface="Poppins Bold"/>
                <a:sym typeface="Poppins Bold"/>
              </a:rPr>
              <a:t>Insight: The frequent use of certain apps highlights the importance of key features in driving engagement.</a:t>
            </a:r>
          </a:p>
          <a:p>
            <a:pPr algn="ctr" marL="513259" indent="-256629" lvl="1">
              <a:lnSpc>
                <a:spcPts val="3328"/>
              </a:lnSpc>
              <a:buFont typeface="Arial"/>
              <a:buChar char="•"/>
            </a:pPr>
            <a:r>
              <a:rPr lang="en-US" sz="2377">
                <a:solidFill>
                  <a:srgbClr val="FCFCFC"/>
                </a:solidFill>
                <a:latin typeface="Poppins Bold"/>
                <a:ea typeface="Poppins Bold"/>
                <a:cs typeface="Poppins Bold"/>
                <a:sym typeface="Poppins Bold"/>
              </a:rPr>
              <a:t>Recommendation: Businesses should prioritize features that are highly valued by users, as seen with WhatsApp. Investing in user-friendly design, functional updates, and interactive elements can drive higher engagement and satisfaction.</a:t>
            </a:r>
          </a:p>
          <a:p>
            <a:pPr algn="ctr">
              <a:lnSpc>
                <a:spcPts val="1656"/>
              </a:lnSpc>
              <a:spcBef>
                <a:spcPct val="0"/>
              </a:spcBef>
            </a:pPr>
          </a:p>
        </p:txBody>
      </p:sp>
    </p:spTree>
  </p:cSld>
  <p:clrMapOvr>
    <a:masterClrMapping/>
  </p:clrMapOvr>
</p:sld>
</file>

<file path=ppt/slides/slide17.xml><?xml version="1.0" encoding="utf-8"?>
<p:sld xmlns:p="http://schemas.openxmlformats.org/presentationml/2006/main" xmlns:a="http://schemas.openxmlformats.org/drawingml/2006/main">
  <p:cSld>
    <p:bg>
      <p:bgPr>
        <a:solidFill>
          <a:srgbClr val="62406B"/>
        </a:solidFill>
      </p:bgPr>
    </p:bg>
    <p:spTree>
      <p:nvGrpSpPr>
        <p:cNvPr id="1" name=""/>
        <p:cNvGrpSpPr/>
        <p:nvPr/>
      </p:nvGrpSpPr>
      <p:grpSpPr>
        <a:xfrm>
          <a:off x="0" y="0"/>
          <a:ext cx="0" cy="0"/>
          <a:chOff x="0" y="0"/>
          <a:chExt cx="0" cy="0"/>
        </a:xfrm>
      </p:grpSpPr>
      <p:sp>
        <p:nvSpPr>
          <p:cNvPr name="TextBox 2" id="2"/>
          <p:cNvSpPr txBox="true"/>
          <p:nvPr/>
        </p:nvSpPr>
        <p:spPr>
          <a:xfrm rot="0">
            <a:off x="1348939" y="3330441"/>
            <a:ext cx="15590121" cy="2877186"/>
          </a:xfrm>
          <a:prstGeom prst="rect">
            <a:avLst/>
          </a:prstGeom>
        </p:spPr>
        <p:txBody>
          <a:bodyPr anchor="t" rtlCol="false" tIns="0" lIns="0" bIns="0" rIns="0">
            <a:spAutoFit/>
          </a:bodyPr>
          <a:lstStyle/>
          <a:p>
            <a:pPr algn="ctr">
              <a:lnSpc>
                <a:spcPts val="5739"/>
              </a:lnSpc>
              <a:spcBef>
                <a:spcPct val="0"/>
              </a:spcBef>
            </a:pPr>
            <a:r>
              <a:rPr lang="en-US" sz="4099">
                <a:solidFill>
                  <a:srgbClr val="C2AFB1"/>
                </a:solidFill>
                <a:latin typeface="Chewy"/>
                <a:ea typeface="Chewy"/>
                <a:cs typeface="Chewy"/>
                <a:sym typeface="Chewy"/>
              </a:rPr>
              <a:t>Thank you for taking the time to review the findings of the Screen Time Analysis. I appreciate your consideration and look forward to any feedback or discussions on how these insights can contribute to enhancing app engagement and user well-being.</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62406B"/>
        </a:solidFill>
      </p:bgPr>
    </p:bg>
    <p:spTree>
      <p:nvGrpSpPr>
        <p:cNvPr id="1" name=""/>
        <p:cNvGrpSpPr/>
        <p:nvPr/>
      </p:nvGrpSpPr>
      <p:grpSpPr>
        <a:xfrm>
          <a:off x="0" y="0"/>
          <a:ext cx="0" cy="0"/>
          <a:chOff x="0" y="0"/>
          <a:chExt cx="0" cy="0"/>
        </a:xfrm>
      </p:grpSpPr>
      <p:sp>
        <p:nvSpPr>
          <p:cNvPr name="AutoShape 2" id="2"/>
          <p:cNvSpPr/>
          <p:nvPr/>
        </p:nvSpPr>
        <p:spPr>
          <a:xfrm rot="0">
            <a:off x="1510373" y="1623877"/>
            <a:ext cx="15267253" cy="7039246"/>
          </a:xfrm>
          <a:prstGeom prst="rect">
            <a:avLst/>
          </a:prstGeom>
          <a:solidFill>
            <a:srgbClr val="FFFFFF">
              <a:alpha val="4706"/>
            </a:srgbClr>
          </a:solidFill>
        </p:spPr>
      </p:sp>
      <p:sp>
        <p:nvSpPr>
          <p:cNvPr name="TextBox 3" id="3"/>
          <p:cNvSpPr txBox="true"/>
          <p:nvPr/>
        </p:nvSpPr>
        <p:spPr>
          <a:xfrm rot="0">
            <a:off x="3038436" y="3265720"/>
            <a:ext cx="12211128" cy="1041666"/>
          </a:xfrm>
          <a:prstGeom prst="rect">
            <a:avLst/>
          </a:prstGeom>
        </p:spPr>
        <p:txBody>
          <a:bodyPr anchor="t" rtlCol="false" tIns="0" lIns="0" bIns="0" rIns="0">
            <a:spAutoFit/>
          </a:bodyPr>
          <a:lstStyle/>
          <a:p>
            <a:pPr algn="ctr">
              <a:lnSpc>
                <a:spcPts val="7839"/>
              </a:lnSpc>
            </a:pPr>
            <a:r>
              <a:rPr lang="en-US" sz="7999">
                <a:solidFill>
                  <a:srgbClr val="FCFCFC"/>
                </a:solidFill>
                <a:latin typeface="HK Grotesk Bold"/>
                <a:ea typeface="HK Grotesk Bold"/>
                <a:cs typeface="HK Grotesk Bold"/>
                <a:sym typeface="HK Grotesk Bold"/>
              </a:rPr>
              <a:t>Today's agenda</a:t>
            </a:r>
          </a:p>
        </p:txBody>
      </p:sp>
      <p:sp>
        <p:nvSpPr>
          <p:cNvPr name="AutoShape 4" id="4"/>
          <p:cNvSpPr/>
          <p:nvPr/>
        </p:nvSpPr>
        <p:spPr>
          <a:xfrm rot="-5400000">
            <a:off x="503481" y="4172259"/>
            <a:ext cx="35651" cy="1978134"/>
          </a:xfrm>
          <a:prstGeom prst="rect">
            <a:avLst/>
          </a:prstGeom>
          <a:solidFill>
            <a:srgbClr val="FFFFFF"/>
          </a:solidFill>
        </p:spPr>
      </p:sp>
      <p:sp>
        <p:nvSpPr>
          <p:cNvPr name="AutoShape 5" id="5"/>
          <p:cNvSpPr/>
          <p:nvPr/>
        </p:nvSpPr>
        <p:spPr>
          <a:xfrm rot="-5400000">
            <a:off x="17748868" y="4136608"/>
            <a:ext cx="35651" cy="1978134"/>
          </a:xfrm>
          <a:prstGeom prst="rect">
            <a:avLst/>
          </a:prstGeom>
          <a:solidFill>
            <a:srgbClr val="FFFFFF"/>
          </a:solidFill>
        </p:spPr>
      </p:sp>
      <p:sp>
        <p:nvSpPr>
          <p:cNvPr name="TextBox 6" id="6"/>
          <p:cNvSpPr txBox="true"/>
          <p:nvPr/>
        </p:nvSpPr>
        <p:spPr>
          <a:xfrm rot="0">
            <a:off x="2390803" y="5112476"/>
            <a:ext cx="13945073" cy="2085975"/>
          </a:xfrm>
          <a:prstGeom prst="rect">
            <a:avLst/>
          </a:prstGeom>
        </p:spPr>
        <p:txBody>
          <a:bodyPr anchor="t" rtlCol="false" tIns="0" lIns="0" bIns="0" rIns="0">
            <a:spAutoFit/>
          </a:bodyPr>
          <a:lstStyle/>
          <a:p>
            <a:pPr algn="ctr">
              <a:lnSpc>
                <a:spcPts val="4199"/>
              </a:lnSpc>
              <a:spcBef>
                <a:spcPct val="0"/>
              </a:spcBef>
            </a:pPr>
            <a:r>
              <a:rPr lang="en-US" sz="2999">
                <a:solidFill>
                  <a:srgbClr val="FCFCFC"/>
                </a:solidFill>
                <a:latin typeface="HK Grotesk Bold"/>
                <a:ea typeface="HK Grotesk Bold"/>
                <a:cs typeface="HK Grotesk Bold"/>
                <a:sym typeface="HK Grotesk Bold"/>
              </a:rPr>
              <a:t>In an era where digital engagement is at an all-time high, understanding screen time patterns is crucial for both personal well-being and business insights. My Screen Time Analysis project dives deep into the data behind our digital habits, revealing fascinating trends and actionable insights.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8896290" cy="10287000"/>
          </a:xfrm>
          <a:prstGeom prst="rect">
            <a:avLst/>
          </a:prstGeom>
          <a:solidFill>
            <a:srgbClr val="62406B"/>
          </a:solidFill>
        </p:spPr>
      </p:sp>
      <p:sp>
        <p:nvSpPr>
          <p:cNvPr name="AutoShape 3" id="3"/>
          <p:cNvSpPr/>
          <p:nvPr/>
        </p:nvSpPr>
        <p:spPr>
          <a:xfrm rot="0">
            <a:off x="1028700" y="8116180"/>
            <a:ext cx="35651" cy="1142120"/>
          </a:xfrm>
          <a:prstGeom prst="rect">
            <a:avLst/>
          </a:prstGeom>
          <a:solidFill>
            <a:srgbClr val="FFFFFF"/>
          </a:solidFill>
        </p:spPr>
      </p:sp>
      <p:sp>
        <p:nvSpPr>
          <p:cNvPr name="Freeform 4" id="4"/>
          <p:cNvSpPr/>
          <p:nvPr/>
        </p:nvSpPr>
        <p:spPr>
          <a:xfrm flipH="false" flipV="false" rot="0">
            <a:off x="8896290" y="37924"/>
            <a:ext cx="9528482" cy="10443813"/>
          </a:xfrm>
          <a:custGeom>
            <a:avLst/>
            <a:gdLst/>
            <a:ahLst/>
            <a:cxnLst/>
            <a:rect r="r" b="b" t="t" l="l"/>
            <a:pathLst>
              <a:path h="10443813" w="9528482">
                <a:moveTo>
                  <a:pt x="0" y="0"/>
                </a:moveTo>
                <a:lnTo>
                  <a:pt x="9528482" y="0"/>
                </a:lnTo>
                <a:lnTo>
                  <a:pt x="9528482" y="10443813"/>
                </a:lnTo>
                <a:lnTo>
                  <a:pt x="0" y="10443813"/>
                </a:lnTo>
                <a:lnTo>
                  <a:pt x="0" y="0"/>
                </a:lnTo>
                <a:close/>
              </a:path>
            </a:pathLst>
          </a:custGeom>
          <a:blipFill>
            <a:blip r:embed="rId2"/>
            <a:stretch>
              <a:fillRect l="-39937" t="0" r="-42739" b="0"/>
            </a:stretch>
          </a:blipFill>
        </p:spPr>
      </p:sp>
      <p:sp>
        <p:nvSpPr>
          <p:cNvPr name="TextBox 5" id="5"/>
          <p:cNvSpPr txBox="true"/>
          <p:nvPr/>
        </p:nvSpPr>
        <p:spPr>
          <a:xfrm rot="0">
            <a:off x="1494097" y="452480"/>
            <a:ext cx="6155805" cy="2021737"/>
          </a:xfrm>
          <a:prstGeom prst="rect">
            <a:avLst/>
          </a:prstGeom>
        </p:spPr>
        <p:txBody>
          <a:bodyPr anchor="t" rtlCol="false" tIns="0" lIns="0" bIns="0" rIns="0">
            <a:spAutoFit/>
          </a:bodyPr>
          <a:lstStyle/>
          <a:p>
            <a:pPr algn="ctr">
              <a:lnSpc>
                <a:spcPts val="7839"/>
              </a:lnSpc>
            </a:pPr>
            <a:r>
              <a:rPr lang="en-US" sz="7999">
                <a:solidFill>
                  <a:srgbClr val="FCFCFC"/>
                </a:solidFill>
                <a:latin typeface="HK Grotesk Bold"/>
                <a:ea typeface="HK Grotesk Bold"/>
                <a:cs typeface="HK Grotesk Bold"/>
                <a:sym typeface="HK Grotesk Bold"/>
              </a:rPr>
              <a:t>Project overview</a:t>
            </a:r>
          </a:p>
        </p:txBody>
      </p:sp>
      <p:sp>
        <p:nvSpPr>
          <p:cNvPr name="TextBox 6" id="6"/>
          <p:cNvSpPr txBox="true"/>
          <p:nvPr/>
        </p:nvSpPr>
        <p:spPr>
          <a:xfrm rot="0">
            <a:off x="1028700" y="981075"/>
            <a:ext cx="1529329" cy="401310"/>
          </a:xfrm>
          <a:prstGeom prst="rect">
            <a:avLst/>
          </a:prstGeom>
        </p:spPr>
        <p:txBody>
          <a:bodyPr anchor="t" rtlCol="false" tIns="0" lIns="0" bIns="0" rIns="0">
            <a:spAutoFit/>
          </a:bodyPr>
          <a:lstStyle/>
          <a:p>
            <a:pPr algn="l">
              <a:lnSpc>
                <a:spcPts val="3360"/>
              </a:lnSpc>
              <a:spcBef>
                <a:spcPct val="0"/>
              </a:spcBef>
            </a:pPr>
            <a:r>
              <a:rPr lang="en-US" sz="2400">
                <a:solidFill>
                  <a:srgbClr val="FCFCFC"/>
                </a:solidFill>
                <a:latin typeface="HK Grotesk Bold"/>
                <a:ea typeface="HK Grotesk Bold"/>
                <a:cs typeface="HK Grotesk Bold"/>
                <a:sym typeface="HK Grotesk Bold"/>
              </a:rPr>
              <a:t>04</a:t>
            </a:r>
          </a:p>
        </p:txBody>
      </p:sp>
      <p:sp>
        <p:nvSpPr>
          <p:cNvPr name="TextBox 7" id="7"/>
          <p:cNvSpPr txBox="true"/>
          <p:nvPr/>
        </p:nvSpPr>
        <p:spPr>
          <a:xfrm rot="0">
            <a:off x="0" y="2436116"/>
            <a:ext cx="8896290" cy="8203197"/>
          </a:xfrm>
          <a:prstGeom prst="rect">
            <a:avLst/>
          </a:prstGeom>
        </p:spPr>
        <p:txBody>
          <a:bodyPr anchor="t" rtlCol="false" tIns="0" lIns="0" bIns="0" rIns="0">
            <a:spAutoFit/>
          </a:bodyPr>
          <a:lstStyle/>
          <a:p>
            <a:pPr algn="ctr">
              <a:lnSpc>
                <a:spcPts val="3297"/>
              </a:lnSpc>
            </a:pPr>
            <a:r>
              <a:rPr lang="en-US" sz="2355">
                <a:solidFill>
                  <a:srgbClr val="FCFCFC"/>
                </a:solidFill>
                <a:latin typeface="HK Grotesk Bold"/>
                <a:ea typeface="HK Grotesk Bold"/>
                <a:cs typeface="HK Grotesk Bold"/>
                <a:sym typeface="HK Grotesk Bold"/>
              </a:rPr>
              <a:t>In the digital age, screen time has become a significant aspect of our daily lives. This project explores screen time data across various devices to uncover usage patterns and their impact on well-being.</a:t>
            </a:r>
          </a:p>
          <a:p>
            <a:pPr algn="ctr">
              <a:lnSpc>
                <a:spcPts val="3297"/>
              </a:lnSpc>
            </a:pPr>
            <a:r>
              <a:rPr lang="en-US" sz="2355">
                <a:solidFill>
                  <a:srgbClr val="FCFCFC"/>
                </a:solidFill>
                <a:latin typeface="HK Grotesk Bold"/>
                <a:ea typeface="HK Grotesk Bold"/>
                <a:cs typeface="HK Grotesk Bold"/>
                <a:sym typeface="HK Grotesk Bold"/>
              </a:rPr>
              <a:t>Project Overview:</a:t>
            </a:r>
          </a:p>
          <a:p>
            <a:pPr algn="ctr" marL="508449" indent="-254225" lvl="1">
              <a:lnSpc>
                <a:spcPts val="3297"/>
              </a:lnSpc>
              <a:buFont typeface="Arial"/>
              <a:buChar char="•"/>
            </a:pPr>
            <a:r>
              <a:rPr lang="en-US" sz="2355">
                <a:solidFill>
                  <a:srgbClr val="FCFCFC"/>
                </a:solidFill>
                <a:latin typeface="HK Grotesk Bold"/>
                <a:ea typeface="HK Grotesk Bold"/>
                <a:cs typeface="HK Grotesk Bold"/>
                <a:sym typeface="HK Grotesk Bold"/>
              </a:rPr>
              <a:t>Data Collection: Analyzed data from mobile devices, computers, and smart TVs.</a:t>
            </a:r>
          </a:p>
          <a:p>
            <a:pPr algn="ctr" marL="508449" indent="-254225" lvl="1">
              <a:lnSpc>
                <a:spcPts val="3297"/>
              </a:lnSpc>
              <a:buFont typeface="Arial"/>
              <a:buChar char="•"/>
            </a:pPr>
            <a:r>
              <a:rPr lang="en-US" sz="2355">
                <a:solidFill>
                  <a:srgbClr val="FCFCFC"/>
                </a:solidFill>
                <a:latin typeface="HK Grotesk Bold"/>
                <a:ea typeface="HK Grotesk Bold"/>
                <a:cs typeface="HK Grotesk Bold"/>
                <a:sym typeface="HK Grotesk Bold"/>
              </a:rPr>
              <a:t>Behavioral Insights: Identified trends in usage across different demographics.</a:t>
            </a:r>
          </a:p>
          <a:p>
            <a:pPr algn="ctr" marL="508449" indent="-254225" lvl="1">
              <a:lnSpc>
                <a:spcPts val="3297"/>
              </a:lnSpc>
              <a:buFont typeface="Arial"/>
              <a:buChar char="•"/>
            </a:pPr>
            <a:r>
              <a:rPr lang="en-US" sz="2355">
                <a:solidFill>
                  <a:srgbClr val="FCFCFC"/>
                </a:solidFill>
                <a:latin typeface="HK Grotesk Bold"/>
                <a:ea typeface="HK Grotesk Bold"/>
                <a:cs typeface="HK Grotesk Bold"/>
                <a:sym typeface="HK Grotesk Bold"/>
              </a:rPr>
              <a:t>Impact Analysis: Examined the relationship between screen time and factors like productivity and mental health.</a:t>
            </a:r>
          </a:p>
          <a:p>
            <a:pPr algn="ctr" marL="508449" indent="-254225" lvl="1">
              <a:lnSpc>
                <a:spcPts val="3297"/>
              </a:lnSpc>
              <a:buFont typeface="Arial"/>
              <a:buChar char="•"/>
            </a:pPr>
            <a:r>
              <a:rPr lang="en-US" sz="2355">
                <a:solidFill>
                  <a:srgbClr val="FCFCFC"/>
                </a:solidFill>
                <a:latin typeface="HK Grotesk Bold"/>
                <a:ea typeface="HK Grotesk Bold"/>
                <a:cs typeface="HK Grotesk Bold"/>
                <a:sym typeface="HK Grotesk Bold"/>
              </a:rPr>
              <a:t>Visualizations: Created engaging charts and graphs to present key findings.</a:t>
            </a:r>
          </a:p>
          <a:p>
            <a:pPr algn="ctr">
              <a:lnSpc>
                <a:spcPts val="3297"/>
              </a:lnSpc>
            </a:pPr>
            <a:r>
              <a:rPr lang="en-US" sz="2355">
                <a:solidFill>
                  <a:srgbClr val="FCFCFC"/>
                </a:solidFill>
                <a:latin typeface="HK Grotesk Bold"/>
                <a:ea typeface="HK Grotesk Bold"/>
                <a:cs typeface="HK Grotesk Bold"/>
                <a:sym typeface="HK Grotesk Bold"/>
              </a:rPr>
              <a:t>Key Takeaway:</a:t>
            </a:r>
          </a:p>
          <a:p>
            <a:pPr algn="ctr">
              <a:lnSpc>
                <a:spcPts val="3297"/>
              </a:lnSpc>
            </a:pPr>
            <a:r>
              <a:rPr lang="en-US" sz="2355">
                <a:solidFill>
                  <a:srgbClr val="FCFCFC"/>
                </a:solidFill>
                <a:latin typeface="HK Grotesk Bold"/>
                <a:ea typeface="HK Grotesk Bold"/>
                <a:cs typeface="HK Grotesk Bold"/>
                <a:sym typeface="HK Grotesk Bold"/>
              </a:rPr>
              <a:t>This analysis provides actionable insights for individuals and businesses to better understand and manage digital consumption.</a:t>
            </a:r>
          </a:p>
          <a:p>
            <a:pPr algn="ctr">
              <a:lnSpc>
                <a:spcPts val="3297"/>
              </a:lnSpc>
            </a:pPr>
          </a:p>
          <a:p>
            <a:pPr algn="ctr">
              <a:lnSpc>
                <a:spcPts val="3297"/>
              </a:lnSpc>
            </a:pPr>
          </a:p>
          <a:p>
            <a:pPr algn="ctr">
              <a:lnSpc>
                <a:spcPts val="3297"/>
              </a:lnSpc>
            </a:pPr>
            <a:r>
              <a:rPr lang="en-US" sz="2355">
                <a:solidFill>
                  <a:srgbClr val="FCFCFC"/>
                </a:solidFill>
                <a:latin typeface="HK Grotesk Bold"/>
                <a:ea typeface="HK Grotesk Bold"/>
                <a:cs typeface="HK Grotesk Bold"/>
                <a:sym typeface="HK Grotesk Bold"/>
              </a:rPr>
              <a:t>4o</a:t>
            </a:r>
          </a:p>
          <a:p>
            <a:pPr algn="ctr">
              <a:lnSpc>
                <a:spcPts val="3297"/>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AutoShape 2" id="2"/>
          <p:cNvSpPr/>
          <p:nvPr/>
        </p:nvSpPr>
        <p:spPr>
          <a:xfrm rot="0">
            <a:off x="4545264" y="-949434"/>
            <a:ext cx="35651" cy="1978134"/>
          </a:xfrm>
          <a:prstGeom prst="rect">
            <a:avLst/>
          </a:prstGeom>
          <a:solidFill>
            <a:srgbClr val="FFFFFF"/>
          </a:solidFill>
        </p:spPr>
      </p:sp>
      <p:sp>
        <p:nvSpPr>
          <p:cNvPr name="AutoShape 3" id="3"/>
          <p:cNvSpPr/>
          <p:nvPr/>
        </p:nvSpPr>
        <p:spPr>
          <a:xfrm rot="0">
            <a:off x="4509613" y="9258300"/>
            <a:ext cx="35651" cy="1978134"/>
          </a:xfrm>
          <a:prstGeom prst="rect">
            <a:avLst/>
          </a:prstGeom>
          <a:solidFill>
            <a:srgbClr val="FFFFFF"/>
          </a:solidFill>
        </p:spPr>
      </p:sp>
      <p:sp>
        <p:nvSpPr>
          <p:cNvPr name="Freeform 4" id="4"/>
          <p:cNvSpPr/>
          <p:nvPr/>
        </p:nvSpPr>
        <p:spPr>
          <a:xfrm flipH="false" flipV="false" rot="0">
            <a:off x="10038886" y="2047805"/>
            <a:ext cx="7865662" cy="7374154"/>
          </a:xfrm>
          <a:custGeom>
            <a:avLst/>
            <a:gdLst/>
            <a:ahLst/>
            <a:cxnLst/>
            <a:rect r="r" b="b" t="t" l="l"/>
            <a:pathLst>
              <a:path h="7374154" w="7865662">
                <a:moveTo>
                  <a:pt x="0" y="0"/>
                </a:moveTo>
                <a:lnTo>
                  <a:pt x="7865663" y="0"/>
                </a:lnTo>
                <a:lnTo>
                  <a:pt x="7865663" y="7374154"/>
                </a:lnTo>
                <a:lnTo>
                  <a:pt x="0" y="7374154"/>
                </a:lnTo>
                <a:lnTo>
                  <a:pt x="0" y="0"/>
                </a:lnTo>
                <a:close/>
              </a:path>
            </a:pathLst>
          </a:custGeom>
          <a:blipFill>
            <a:blip r:embed="rId2"/>
            <a:stretch>
              <a:fillRect l="-2437" t="-180" r="0" b="-180"/>
            </a:stretch>
          </a:blipFill>
        </p:spPr>
      </p:sp>
      <p:sp>
        <p:nvSpPr>
          <p:cNvPr name="TextBox 5" id="5"/>
          <p:cNvSpPr txBox="true"/>
          <p:nvPr/>
        </p:nvSpPr>
        <p:spPr>
          <a:xfrm rot="0">
            <a:off x="4945677" y="250189"/>
            <a:ext cx="8396645" cy="778511"/>
          </a:xfrm>
          <a:prstGeom prst="rect">
            <a:avLst/>
          </a:prstGeom>
        </p:spPr>
        <p:txBody>
          <a:bodyPr anchor="t" rtlCol="false" tIns="0" lIns="0" bIns="0" rIns="0">
            <a:spAutoFit/>
          </a:bodyPr>
          <a:lstStyle/>
          <a:p>
            <a:pPr algn="ctr">
              <a:lnSpc>
                <a:spcPts val="6439"/>
              </a:lnSpc>
              <a:spcBef>
                <a:spcPct val="0"/>
              </a:spcBef>
            </a:pPr>
            <a:r>
              <a:rPr lang="en-US" sz="4599">
                <a:solidFill>
                  <a:srgbClr val="FCFCFC"/>
                </a:solidFill>
                <a:latin typeface="Gilda Display"/>
                <a:ea typeface="Gilda Display"/>
                <a:cs typeface="Gilda Display"/>
                <a:sym typeface="Gilda Display"/>
              </a:rPr>
              <a:t>OBJECTIVE OF THIS PROJECT</a:t>
            </a:r>
          </a:p>
        </p:txBody>
      </p:sp>
      <p:sp>
        <p:nvSpPr>
          <p:cNvPr name="TextBox 6" id="6"/>
          <p:cNvSpPr txBox="true"/>
          <p:nvPr/>
        </p:nvSpPr>
        <p:spPr>
          <a:xfrm rot="0">
            <a:off x="115676" y="1093652"/>
            <a:ext cx="9660002" cy="10228068"/>
          </a:xfrm>
          <a:prstGeom prst="rect">
            <a:avLst/>
          </a:prstGeom>
        </p:spPr>
        <p:txBody>
          <a:bodyPr anchor="t" rtlCol="false" tIns="0" lIns="0" bIns="0" rIns="0">
            <a:spAutoFit/>
          </a:bodyPr>
          <a:lstStyle/>
          <a:p>
            <a:pPr algn="ctr">
              <a:lnSpc>
                <a:spcPts val="4963"/>
              </a:lnSpc>
            </a:pPr>
            <a:r>
              <a:rPr lang="en-US" sz="3545">
                <a:solidFill>
                  <a:srgbClr val="FCFCFC"/>
                </a:solidFill>
                <a:latin typeface="HK Grotesk"/>
                <a:ea typeface="HK Grotesk"/>
                <a:cs typeface="HK Grotesk"/>
                <a:sym typeface="HK Grotesk"/>
              </a:rPr>
              <a:t>The objective of the "Screen Time Analysis" project is to illuminate the intricate relationship between digital consumption and well-being by analyzing diverse screen time data. This project aims to uncover unique patterns and behaviors across various demographics, offering actionable insights that empower individuals to optimize their screen habits and businesses to refine their digital engagement strategies. Through this analysis, we strive to contribute to a deeper understanding of the digital era's impact on lifestyle, productivity, and mental health, ultimately fostering a more balanced and informed approach to screen time.</a:t>
            </a:r>
          </a:p>
          <a:p>
            <a:pPr algn="ctr">
              <a:lnSpc>
                <a:spcPts val="3563"/>
              </a:lnSpc>
            </a:pPr>
          </a:p>
          <a:p>
            <a:pPr algn="ctr">
              <a:lnSpc>
                <a:spcPts val="2583"/>
              </a:lnSpc>
            </a:pPr>
          </a:p>
          <a:p>
            <a:pPr algn="ctr">
              <a:lnSpc>
                <a:spcPts val="2583"/>
              </a:lnSpc>
            </a:pPr>
            <a:r>
              <a:rPr lang="en-US" sz="1845">
                <a:solidFill>
                  <a:srgbClr val="FCFCFC"/>
                </a:solidFill>
                <a:latin typeface="HK Grotesk"/>
                <a:ea typeface="HK Grotesk"/>
                <a:cs typeface="HK Grotesk"/>
                <a:sym typeface="HK Grotesk"/>
              </a:rPr>
              <a:t>4o</a:t>
            </a:r>
          </a:p>
          <a:p>
            <a:pPr algn="ctr">
              <a:lnSpc>
                <a:spcPts val="2583"/>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AutoShape 2" id="2"/>
          <p:cNvSpPr/>
          <p:nvPr/>
        </p:nvSpPr>
        <p:spPr>
          <a:xfrm rot="0">
            <a:off x="1562020" y="303508"/>
            <a:ext cx="15267253" cy="7039246"/>
          </a:xfrm>
          <a:prstGeom prst="rect">
            <a:avLst/>
          </a:prstGeom>
          <a:solidFill>
            <a:srgbClr val="FFFFFF">
              <a:alpha val="4706"/>
            </a:srgbClr>
          </a:solidFill>
        </p:spPr>
      </p:sp>
      <p:sp>
        <p:nvSpPr>
          <p:cNvPr name="AutoShape 3" id="3"/>
          <p:cNvSpPr/>
          <p:nvPr/>
        </p:nvSpPr>
        <p:spPr>
          <a:xfrm rot="-5400000">
            <a:off x="503481" y="4172259"/>
            <a:ext cx="35651" cy="1978134"/>
          </a:xfrm>
          <a:prstGeom prst="rect">
            <a:avLst/>
          </a:prstGeom>
          <a:solidFill>
            <a:srgbClr val="FFFFFF"/>
          </a:solidFill>
        </p:spPr>
      </p:sp>
      <p:sp>
        <p:nvSpPr>
          <p:cNvPr name="AutoShape 4" id="4"/>
          <p:cNvSpPr/>
          <p:nvPr/>
        </p:nvSpPr>
        <p:spPr>
          <a:xfrm rot="-5400000">
            <a:off x="17748868" y="4136608"/>
            <a:ext cx="35651" cy="1978134"/>
          </a:xfrm>
          <a:prstGeom prst="rect">
            <a:avLst/>
          </a:prstGeom>
          <a:solidFill>
            <a:srgbClr val="FFFFFF"/>
          </a:solidFill>
        </p:spPr>
      </p:sp>
      <p:sp>
        <p:nvSpPr>
          <p:cNvPr name="Freeform 5" id="5"/>
          <p:cNvSpPr/>
          <p:nvPr/>
        </p:nvSpPr>
        <p:spPr>
          <a:xfrm flipH="false" flipV="false" rot="0">
            <a:off x="0" y="6284119"/>
            <a:ext cx="18505595" cy="3899012"/>
          </a:xfrm>
          <a:custGeom>
            <a:avLst/>
            <a:gdLst/>
            <a:ahLst/>
            <a:cxnLst/>
            <a:rect r="r" b="b" t="t" l="l"/>
            <a:pathLst>
              <a:path h="3899012" w="18505595">
                <a:moveTo>
                  <a:pt x="0" y="0"/>
                </a:moveTo>
                <a:lnTo>
                  <a:pt x="18505595" y="0"/>
                </a:lnTo>
                <a:lnTo>
                  <a:pt x="18505595" y="3899012"/>
                </a:lnTo>
                <a:lnTo>
                  <a:pt x="0" y="3899012"/>
                </a:lnTo>
                <a:lnTo>
                  <a:pt x="0" y="0"/>
                </a:lnTo>
                <a:close/>
              </a:path>
            </a:pathLst>
          </a:custGeom>
          <a:blipFill>
            <a:blip r:embed="rId2"/>
            <a:stretch>
              <a:fillRect l="-317" t="-3465" r="0" b="-24889"/>
            </a:stretch>
          </a:blipFill>
        </p:spPr>
      </p:sp>
      <p:sp>
        <p:nvSpPr>
          <p:cNvPr name="TextBox 6" id="6"/>
          <p:cNvSpPr txBox="true"/>
          <p:nvPr/>
        </p:nvSpPr>
        <p:spPr>
          <a:xfrm rot="0">
            <a:off x="15213913" y="627390"/>
            <a:ext cx="1529329" cy="401310"/>
          </a:xfrm>
          <a:prstGeom prst="rect">
            <a:avLst/>
          </a:prstGeom>
        </p:spPr>
        <p:txBody>
          <a:bodyPr anchor="t" rtlCol="false" tIns="0" lIns="0" bIns="0" rIns="0">
            <a:spAutoFit/>
          </a:bodyPr>
          <a:lstStyle/>
          <a:p>
            <a:pPr algn="r">
              <a:lnSpc>
                <a:spcPts val="3360"/>
              </a:lnSpc>
              <a:spcBef>
                <a:spcPct val="0"/>
              </a:spcBef>
            </a:pPr>
            <a:r>
              <a:rPr lang="en-US" sz="2400">
                <a:solidFill>
                  <a:srgbClr val="FCFCFC"/>
                </a:solidFill>
                <a:latin typeface="HK Grotesk Bold"/>
                <a:ea typeface="HK Grotesk Bold"/>
                <a:cs typeface="HK Grotesk Bold"/>
                <a:sym typeface="HK Grotesk Bold"/>
              </a:rPr>
              <a:t>03</a:t>
            </a:r>
          </a:p>
        </p:txBody>
      </p:sp>
      <p:sp>
        <p:nvSpPr>
          <p:cNvPr name="TextBox 7" id="7"/>
          <p:cNvSpPr txBox="true"/>
          <p:nvPr/>
        </p:nvSpPr>
        <p:spPr>
          <a:xfrm rot="0">
            <a:off x="6731648" y="422274"/>
            <a:ext cx="4927997" cy="606426"/>
          </a:xfrm>
          <a:prstGeom prst="rect">
            <a:avLst/>
          </a:prstGeom>
        </p:spPr>
        <p:txBody>
          <a:bodyPr anchor="t" rtlCol="false" tIns="0" lIns="0" bIns="0" rIns="0">
            <a:spAutoFit/>
          </a:bodyPr>
          <a:lstStyle/>
          <a:p>
            <a:pPr algn="ctr">
              <a:lnSpc>
                <a:spcPts val="4899"/>
              </a:lnSpc>
              <a:spcBef>
                <a:spcPct val="0"/>
              </a:spcBef>
            </a:pPr>
            <a:r>
              <a:rPr lang="en-US" sz="3499">
                <a:solidFill>
                  <a:srgbClr val="FCFCFC"/>
                </a:solidFill>
                <a:latin typeface="Gilda Display"/>
                <a:ea typeface="Gilda Display"/>
                <a:cs typeface="Gilda Display"/>
                <a:sym typeface="Gilda Display"/>
              </a:rPr>
              <a:t>1) Understading the data</a:t>
            </a:r>
          </a:p>
        </p:txBody>
      </p:sp>
      <p:sp>
        <p:nvSpPr>
          <p:cNvPr name="TextBox 8" id="8"/>
          <p:cNvSpPr txBox="true"/>
          <p:nvPr/>
        </p:nvSpPr>
        <p:spPr>
          <a:xfrm rot="0">
            <a:off x="2412715" y="942771"/>
            <a:ext cx="13565863" cy="5703570"/>
          </a:xfrm>
          <a:prstGeom prst="rect">
            <a:avLst/>
          </a:prstGeom>
        </p:spPr>
        <p:txBody>
          <a:bodyPr anchor="t" rtlCol="false" tIns="0" lIns="0" bIns="0" rIns="0">
            <a:spAutoFit/>
          </a:bodyPr>
          <a:lstStyle/>
          <a:p>
            <a:pPr algn="ctr">
              <a:lnSpc>
                <a:spcPts val="3779"/>
              </a:lnSpc>
            </a:pPr>
            <a:r>
              <a:rPr lang="en-US" sz="2699">
                <a:solidFill>
                  <a:srgbClr val="FCFCFC"/>
                </a:solidFill>
                <a:latin typeface="Roboto Bold"/>
                <a:ea typeface="Roboto Bold"/>
                <a:cs typeface="Roboto Bold"/>
                <a:sym typeface="Roboto Bold"/>
              </a:rPr>
              <a:t>Data Sources</a:t>
            </a:r>
          </a:p>
          <a:p>
            <a:pPr algn="ctr" marL="582928" indent="-291464" lvl="1">
              <a:lnSpc>
                <a:spcPts val="3779"/>
              </a:lnSpc>
              <a:buFont typeface="Arial"/>
              <a:buChar char="•"/>
            </a:pPr>
            <a:r>
              <a:rPr lang="en-US" sz="2699">
                <a:solidFill>
                  <a:srgbClr val="FCFCFC"/>
                </a:solidFill>
                <a:latin typeface="Roboto Bold"/>
                <a:ea typeface="Roboto Bold"/>
                <a:cs typeface="Roboto Bold"/>
                <a:sym typeface="Roboto Bold"/>
              </a:rPr>
              <a:t>Description: The dataset comprises screen time details collected from a mobile app.</a:t>
            </a:r>
          </a:p>
          <a:p>
            <a:pPr algn="ctr" marL="582928" indent="-291464" lvl="1">
              <a:lnSpc>
                <a:spcPts val="3779"/>
              </a:lnSpc>
              <a:buFont typeface="Arial"/>
              <a:buChar char="•"/>
            </a:pPr>
            <a:r>
              <a:rPr lang="en-US" sz="2699">
                <a:solidFill>
                  <a:srgbClr val="FCFCFC"/>
                </a:solidFill>
                <a:latin typeface="Roboto Bold"/>
                <a:ea typeface="Roboto Bold"/>
                <a:cs typeface="Roboto Bold"/>
                <a:sym typeface="Roboto Bold"/>
              </a:rPr>
              <a:t>Period Covered: The dataset spans from August 26, 2022, to October 18, 2022.</a:t>
            </a:r>
          </a:p>
          <a:p>
            <a:pPr algn="ctr">
              <a:lnSpc>
                <a:spcPts val="3779"/>
              </a:lnSpc>
            </a:pPr>
            <a:r>
              <a:rPr lang="en-US" sz="2699">
                <a:solidFill>
                  <a:srgbClr val="FCFCFC"/>
                </a:solidFill>
                <a:latin typeface="Roboto Bold"/>
                <a:ea typeface="Roboto Bold"/>
                <a:cs typeface="Roboto Bold"/>
                <a:sym typeface="Roboto Bold"/>
              </a:rPr>
              <a:t>Data Composition</a:t>
            </a:r>
          </a:p>
          <a:p>
            <a:pPr algn="ctr" marL="582928" indent="-291464" lvl="1">
              <a:lnSpc>
                <a:spcPts val="3779"/>
              </a:lnSpc>
              <a:buFont typeface="Arial"/>
              <a:buChar char="•"/>
            </a:pPr>
            <a:r>
              <a:rPr lang="en-US" sz="2699">
                <a:solidFill>
                  <a:srgbClr val="FCFCFC"/>
                </a:solidFill>
                <a:latin typeface="Roboto Bold"/>
                <a:ea typeface="Roboto Bold"/>
                <a:cs typeface="Roboto Bold"/>
                <a:sym typeface="Roboto Bold"/>
              </a:rPr>
              <a:t>Data Types:</a:t>
            </a:r>
          </a:p>
          <a:p>
            <a:pPr algn="ctr" marL="1165857" indent="-388619" lvl="2">
              <a:lnSpc>
                <a:spcPts val="3779"/>
              </a:lnSpc>
              <a:buFont typeface="Arial"/>
              <a:buChar char="⚬"/>
            </a:pPr>
            <a:r>
              <a:rPr lang="en-US" sz="2699">
                <a:solidFill>
                  <a:srgbClr val="FCFCFC"/>
                </a:solidFill>
                <a:latin typeface="Roboto Bold"/>
                <a:ea typeface="Roboto Bold"/>
                <a:cs typeface="Roboto Bold"/>
                <a:sym typeface="Roboto Bold"/>
              </a:rPr>
              <a:t>Date: The date when the screen time was recorded (object type).</a:t>
            </a:r>
          </a:p>
          <a:p>
            <a:pPr algn="ctr" marL="1165857" indent="-388619" lvl="2">
              <a:lnSpc>
                <a:spcPts val="3779"/>
              </a:lnSpc>
              <a:buFont typeface="Arial"/>
              <a:buChar char="⚬"/>
            </a:pPr>
            <a:r>
              <a:rPr lang="en-US" sz="2699">
                <a:solidFill>
                  <a:srgbClr val="FCFCFC"/>
                </a:solidFill>
                <a:latin typeface="Roboto Bold"/>
                <a:ea typeface="Roboto Bold"/>
                <a:cs typeface="Roboto Bold"/>
                <a:sym typeface="Roboto Bold"/>
              </a:rPr>
              <a:t>Usage: Total screen time usage in minutes (integer type).</a:t>
            </a:r>
          </a:p>
          <a:p>
            <a:pPr algn="ctr" marL="1165857" indent="-388619" lvl="2">
              <a:lnSpc>
                <a:spcPts val="3779"/>
              </a:lnSpc>
              <a:buFont typeface="Arial"/>
              <a:buChar char="⚬"/>
            </a:pPr>
            <a:r>
              <a:rPr lang="en-US" sz="2699">
                <a:solidFill>
                  <a:srgbClr val="FCFCFC"/>
                </a:solidFill>
                <a:latin typeface="Roboto Bold"/>
                <a:ea typeface="Roboto Bold"/>
                <a:cs typeface="Roboto Bold"/>
                <a:sym typeface="Roboto Bold"/>
              </a:rPr>
              <a:t>Notifications: Number of notifications received (integer type).</a:t>
            </a:r>
          </a:p>
          <a:p>
            <a:pPr algn="ctr" marL="1165857" indent="-388619" lvl="2">
              <a:lnSpc>
                <a:spcPts val="3779"/>
              </a:lnSpc>
              <a:buFont typeface="Arial"/>
              <a:buChar char="⚬"/>
            </a:pPr>
            <a:r>
              <a:rPr lang="en-US" sz="2699">
                <a:solidFill>
                  <a:srgbClr val="FCFCFC"/>
                </a:solidFill>
                <a:latin typeface="Roboto Bold"/>
                <a:ea typeface="Roboto Bold"/>
                <a:cs typeface="Roboto Bold"/>
                <a:sym typeface="Roboto Bold"/>
              </a:rPr>
              <a:t>Times opened: Number of times the app was opened (integer type).</a:t>
            </a:r>
          </a:p>
          <a:p>
            <a:pPr algn="ctr" marL="1165857" indent="-388619" lvl="2">
              <a:lnSpc>
                <a:spcPts val="3779"/>
              </a:lnSpc>
              <a:buFont typeface="Arial"/>
              <a:buChar char="⚬"/>
            </a:pPr>
            <a:r>
              <a:rPr lang="en-US" sz="2699">
                <a:solidFill>
                  <a:srgbClr val="FCFCFC"/>
                </a:solidFill>
                <a:latin typeface="Roboto Bold"/>
                <a:ea typeface="Roboto Bold"/>
                <a:cs typeface="Roboto Bold"/>
                <a:sym typeface="Roboto Bold"/>
              </a:rPr>
              <a:t>App: Name of the app being used (object type).</a:t>
            </a:r>
          </a:p>
          <a:p>
            <a:pPr algn="ctr" marL="582928" indent="-291464" lvl="1">
              <a:lnSpc>
                <a:spcPts val="3779"/>
              </a:lnSpc>
              <a:buFont typeface="Arial"/>
              <a:buChar char="•"/>
            </a:pPr>
            <a:r>
              <a:rPr lang="en-US" sz="2699">
                <a:solidFill>
                  <a:srgbClr val="FCFCFC"/>
                </a:solidFill>
                <a:latin typeface="Roboto Bold"/>
                <a:ea typeface="Roboto Bold"/>
                <a:cs typeface="Roboto Bold"/>
                <a:sym typeface="Roboto Bold"/>
              </a:rPr>
              <a:t>Number of Records: The dataset contains 54 entries.</a:t>
            </a:r>
          </a:p>
          <a:p>
            <a:pPr algn="ctr">
              <a:lnSpc>
                <a:spcPts val="3779"/>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62406B"/>
        </a:solidFill>
      </p:bgPr>
    </p:bg>
    <p:spTree>
      <p:nvGrpSpPr>
        <p:cNvPr id="1" name=""/>
        <p:cNvGrpSpPr/>
        <p:nvPr/>
      </p:nvGrpSpPr>
      <p:grpSpPr>
        <a:xfrm>
          <a:off x="0" y="0"/>
          <a:ext cx="0" cy="0"/>
          <a:chOff x="0" y="0"/>
          <a:chExt cx="0" cy="0"/>
        </a:xfrm>
      </p:grpSpPr>
      <p:sp>
        <p:nvSpPr>
          <p:cNvPr name="TextBox 2" id="2"/>
          <p:cNvSpPr txBox="true"/>
          <p:nvPr/>
        </p:nvSpPr>
        <p:spPr>
          <a:xfrm rot="0">
            <a:off x="0" y="169542"/>
            <a:ext cx="8310419" cy="5358503"/>
          </a:xfrm>
          <a:prstGeom prst="rect">
            <a:avLst/>
          </a:prstGeom>
        </p:spPr>
        <p:txBody>
          <a:bodyPr anchor="t" rtlCol="false" tIns="0" lIns="0" bIns="0" rIns="0">
            <a:spAutoFit/>
          </a:bodyPr>
          <a:lstStyle/>
          <a:p>
            <a:pPr algn="ctr">
              <a:lnSpc>
                <a:spcPts val="3915"/>
              </a:lnSpc>
            </a:pPr>
            <a:r>
              <a:rPr lang="en-US" sz="2796">
                <a:solidFill>
                  <a:srgbClr val="FCFCFC"/>
                </a:solidFill>
                <a:latin typeface="HK Grotesk Bold"/>
                <a:ea typeface="HK Grotesk Bold"/>
                <a:cs typeface="HK Grotesk Bold"/>
                <a:sym typeface="HK Grotesk Bold"/>
              </a:rPr>
              <a:t>Key Variables</a:t>
            </a:r>
          </a:p>
          <a:p>
            <a:pPr algn="ctr" marL="603839" indent="-301920" lvl="1">
              <a:lnSpc>
                <a:spcPts val="3915"/>
              </a:lnSpc>
              <a:buFont typeface="Arial"/>
              <a:buChar char="•"/>
            </a:pPr>
            <a:r>
              <a:rPr lang="en-US" sz="2796">
                <a:solidFill>
                  <a:srgbClr val="FCFCFC"/>
                </a:solidFill>
                <a:latin typeface="HK Grotesk Bold"/>
                <a:ea typeface="HK Grotesk Bold"/>
                <a:cs typeface="HK Grotesk Bold"/>
                <a:sym typeface="HK Grotesk Bold"/>
              </a:rPr>
              <a:t>Date: The specific day the data was recorded.</a:t>
            </a:r>
          </a:p>
          <a:p>
            <a:pPr algn="ctr" marL="603839" indent="-301920" lvl="1">
              <a:lnSpc>
                <a:spcPts val="3915"/>
              </a:lnSpc>
              <a:buFont typeface="Arial"/>
              <a:buChar char="•"/>
            </a:pPr>
            <a:r>
              <a:rPr lang="en-US" sz="2796">
                <a:solidFill>
                  <a:srgbClr val="FCFCFC"/>
                </a:solidFill>
                <a:latin typeface="HK Grotesk Bold"/>
                <a:ea typeface="HK Grotesk Bold"/>
                <a:cs typeface="HK Grotesk Bold"/>
                <a:sym typeface="HK Grotesk Bold"/>
              </a:rPr>
              <a:t>Usage: Indicates the amount of time (in minutes) spent using a specific app.</a:t>
            </a:r>
          </a:p>
          <a:p>
            <a:pPr algn="ctr" marL="603839" indent="-301920" lvl="1">
              <a:lnSpc>
                <a:spcPts val="3915"/>
              </a:lnSpc>
              <a:buFont typeface="Arial"/>
              <a:buChar char="•"/>
            </a:pPr>
            <a:r>
              <a:rPr lang="en-US" sz="2796">
                <a:solidFill>
                  <a:srgbClr val="FCFCFC"/>
                </a:solidFill>
                <a:latin typeface="HK Grotesk Bold"/>
                <a:ea typeface="HK Grotesk Bold"/>
                <a:cs typeface="HK Grotesk Bold"/>
                <a:sym typeface="HK Grotesk Bold"/>
              </a:rPr>
              <a:t>Notifications: Reflects the number of notifications received from the app.</a:t>
            </a:r>
          </a:p>
          <a:p>
            <a:pPr algn="ctr" marL="603839" indent="-301920" lvl="1">
              <a:lnSpc>
                <a:spcPts val="3915"/>
              </a:lnSpc>
              <a:buFont typeface="Arial"/>
              <a:buChar char="•"/>
            </a:pPr>
            <a:r>
              <a:rPr lang="en-US" sz="2796">
                <a:solidFill>
                  <a:srgbClr val="FCFCFC"/>
                </a:solidFill>
                <a:latin typeface="HK Grotesk Bold"/>
                <a:ea typeface="HK Grotesk Bold"/>
                <a:cs typeface="HK Grotesk Bold"/>
                <a:sym typeface="HK Grotesk Bold"/>
              </a:rPr>
              <a:t>Times opened: Shows how many times the app was opened on that day.</a:t>
            </a:r>
          </a:p>
          <a:p>
            <a:pPr algn="ctr" marL="603839" indent="-301920" lvl="1">
              <a:lnSpc>
                <a:spcPts val="3915"/>
              </a:lnSpc>
              <a:buFont typeface="Arial"/>
              <a:buChar char="•"/>
            </a:pPr>
            <a:r>
              <a:rPr lang="en-US" sz="2796">
                <a:solidFill>
                  <a:srgbClr val="FCFCFC"/>
                </a:solidFill>
                <a:latin typeface="HK Grotesk Bold"/>
                <a:ea typeface="HK Grotesk Bold"/>
                <a:cs typeface="HK Grotesk Bold"/>
                <a:sym typeface="HK Grotesk Bold"/>
              </a:rPr>
              <a:t>App: The name of the application being analyzed.</a:t>
            </a:r>
          </a:p>
          <a:p>
            <a:pPr algn="ctr">
              <a:lnSpc>
                <a:spcPts val="3915"/>
              </a:lnSpc>
              <a:spcBef>
                <a:spcPct val="0"/>
              </a:spcBef>
            </a:pPr>
          </a:p>
        </p:txBody>
      </p:sp>
      <p:sp>
        <p:nvSpPr>
          <p:cNvPr name="TextBox 3" id="3"/>
          <p:cNvSpPr txBox="true"/>
          <p:nvPr/>
        </p:nvSpPr>
        <p:spPr>
          <a:xfrm rot="0">
            <a:off x="11158307" y="375251"/>
            <a:ext cx="6256090" cy="4768249"/>
          </a:xfrm>
          <a:prstGeom prst="rect">
            <a:avLst/>
          </a:prstGeom>
        </p:spPr>
        <p:txBody>
          <a:bodyPr anchor="t" rtlCol="false" tIns="0" lIns="0" bIns="0" rIns="0">
            <a:spAutoFit/>
          </a:bodyPr>
          <a:lstStyle/>
          <a:p>
            <a:pPr algn="ctr">
              <a:lnSpc>
                <a:spcPts val="3486"/>
              </a:lnSpc>
            </a:pPr>
            <a:r>
              <a:rPr lang="en-US" sz="2490">
                <a:solidFill>
                  <a:srgbClr val="FCFCFC"/>
                </a:solidFill>
                <a:latin typeface="HK Grotesk Bold"/>
                <a:ea typeface="HK Grotesk Bold"/>
                <a:cs typeface="HK Grotesk Bold"/>
                <a:sym typeface="HK Grotesk Bold"/>
              </a:rPr>
              <a:t>Exploratory Data Analysis (EDA)</a:t>
            </a:r>
          </a:p>
          <a:p>
            <a:pPr algn="ctr" marL="537693" indent="-268846" lvl="1">
              <a:lnSpc>
                <a:spcPts val="3486"/>
              </a:lnSpc>
              <a:buFont typeface="Arial"/>
              <a:buChar char="•"/>
            </a:pPr>
            <a:r>
              <a:rPr lang="en-US" sz="2490">
                <a:solidFill>
                  <a:srgbClr val="FCFCFC"/>
                </a:solidFill>
                <a:latin typeface="HK Grotesk Bold"/>
                <a:ea typeface="HK Grotesk Bold"/>
                <a:cs typeface="HK Grotesk Bold"/>
                <a:sym typeface="HK Grotesk Bold"/>
              </a:rPr>
              <a:t>Initial Insights:</a:t>
            </a:r>
          </a:p>
          <a:p>
            <a:pPr algn="ctr" marL="1075385" indent="-358462" lvl="2">
              <a:lnSpc>
                <a:spcPts val="3486"/>
              </a:lnSpc>
              <a:buFont typeface="Arial"/>
              <a:buChar char="⚬"/>
            </a:pPr>
            <a:r>
              <a:rPr lang="en-US" sz="2490">
                <a:solidFill>
                  <a:srgbClr val="FCFCFC"/>
                </a:solidFill>
                <a:latin typeface="HK Grotesk Bold"/>
                <a:ea typeface="HK Grotesk Bold"/>
                <a:cs typeface="HK Grotesk Bold"/>
                <a:sym typeface="HK Grotesk Bold"/>
              </a:rPr>
              <a:t>Instagram appears frequently in the sample shown.</a:t>
            </a:r>
          </a:p>
          <a:p>
            <a:pPr algn="ctr" marL="1075385" indent="-358462" lvl="2">
              <a:lnSpc>
                <a:spcPts val="3486"/>
              </a:lnSpc>
              <a:buFont typeface="Arial"/>
              <a:buChar char="⚬"/>
            </a:pPr>
            <a:r>
              <a:rPr lang="en-US" sz="2490">
                <a:solidFill>
                  <a:srgbClr val="FCFCFC"/>
                </a:solidFill>
                <a:latin typeface="HK Grotesk Bold"/>
                <a:ea typeface="HK Grotesk Bold"/>
                <a:cs typeface="HK Grotesk Bold"/>
                <a:sym typeface="HK Grotesk Bold"/>
              </a:rPr>
              <a:t>There are variations in the number of notifications and times an app is opened each day.</a:t>
            </a:r>
          </a:p>
          <a:p>
            <a:pPr algn="ctr" marL="1075385" indent="-358462" lvl="2">
              <a:lnSpc>
                <a:spcPts val="3486"/>
              </a:lnSpc>
              <a:buFont typeface="Arial"/>
              <a:buChar char="⚬"/>
            </a:pPr>
            <a:r>
              <a:rPr lang="en-US" sz="2490">
                <a:solidFill>
                  <a:srgbClr val="FCFCFC"/>
                </a:solidFill>
                <a:latin typeface="HK Grotesk Bold"/>
                <a:ea typeface="HK Grotesk Bold"/>
                <a:cs typeface="HK Grotesk Bold"/>
                <a:sym typeface="HK Grotesk Bold"/>
              </a:rPr>
              <a:t>The dataset captures daily usage trends which can be visualized for deeper insights.</a:t>
            </a:r>
          </a:p>
          <a:p>
            <a:pPr algn="ctr">
              <a:lnSpc>
                <a:spcPts val="3486"/>
              </a:lnSpc>
              <a:spcBef>
                <a:spcPct val="0"/>
              </a:spcBef>
            </a:pPr>
          </a:p>
        </p:txBody>
      </p:sp>
      <p:sp>
        <p:nvSpPr>
          <p:cNvPr name="AutoShape 4" id="4"/>
          <p:cNvSpPr/>
          <p:nvPr/>
        </p:nvSpPr>
        <p:spPr>
          <a:xfrm>
            <a:off x="9484255" y="0"/>
            <a:ext cx="207987" cy="10287000"/>
          </a:xfrm>
          <a:prstGeom prst="line">
            <a:avLst/>
          </a:prstGeom>
          <a:ln cap="flat" w="38100">
            <a:solidFill>
              <a:srgbClr val="FFFFFF"/>
            </a:solidFill>
            <a:prstDash val="sysDot"/>
            <a:headEnd type="none" len="sm" w="sm"/>
            <a:tailEnd type="none" len="sm" w="sm"/>
          </a:ln>
        </p:spPr>
      </p:sp>
      <p:sp>
        <p:nvSpPr>
          <p:cNvPr name="AutoShape 5" id="5"/>
          <p:cNvSpPr/>
          <p:nvPr/>
        </p:nvSpPr>
        <p:spPr>
          <a:xfrm>
            <a:off x="0" y="5143500"/>
            <a:ext cx="18288000" cy="0"/>
          </a:xfrm>
          <a:prstGeom prst="line">
            <a:avLst/>
          </a:prstGeom>
          <a:ln cap="flat" w="38100">
            <a:solidFill>
              <a:srgbClr val="FFFFFF"/>
            </a:solidFill>
            <a:prstDash val="sysDot"/>
            <a:headEnd type="none" len="sm" w="sm"/>
            <a:tailEnd type="none" len="sm" w="sm"/>
          </a:ln>
        </p:spPr>
      </p:sp>
      <p:sp>
        <p:nvSpPr>
          <p:cNvPr name="TextBox 6" id="6"/>
          <p:cNvSpPr txBox="true"/>
          <p:nvPr/>
        </p:nvSpPr>
        <p:spPr>
          <a:xfrm rot="0">
            <a:off x="198657" y="5465665"/>
            <a:ext cx="8111762" cy="4821335"/>
          </a:xfrm>
          <a:prstGeom prst="rect">
            <a:avLst/>
          </a:prstGeom>
        </p:spPr>
        <p:txBody>
          <a:bodyPr anchor="t" rtlCol="false" tIns="0" lIns="0" bIns="0" rIns="0">
            <a:spAutoFit/>
          </a:bodyPr>
          <a:lstStyle/>
          <a:p>
            <a:pPr algn="ctr">
              <a:lnSpc>
                <a:spcPts val="4305"/>
              </a:lnSpc>
            </a:pPr>
            <a:r>
              <a:rPr lang="en-US" sz="3075">
                <a:solidFill>
                  <a:srgbClr val="FCFCFC"/>
                </a:solidFill>
                <a:latin typeface="HK Grotesk Bold"/>
                <a:ea typeface="HK Grotesk Bold"/>
                <a:cs typeface="HK Grotesk Bold"/>
                <a:sym typeface="HK Grotesk Bold"/>
              </a:rPr>
              <a:t>Data Quality</a:t>
            </a:r>
          </a:p>
          <a:p>
            <a:pPr algn="ctr" marL="663895" indent="-331948" lvl="1">
              <a:lnSpc>
                <a:spcPts val="4305"/>
              </a:lnSpc>
              <a:buFont typeface="Arial"/>
              <a:buChar char="•"/>
            </a:pPr>
            <a:r>
              <a:rPr lang="en-US" sz="3075">
                <a:solidFill>
                  <a:srgbClr val="FCFCFC"/>
                </a:solidFill>
                <a:latin typeface="HK Grotesk Bold"/>
                <a:ea typeface="HK Grotesk Bold"/>
                <a:cs typeface="HK Grotesk Bold"/>
                <a:sym typeface="HK Grotesk Bold"/>
              </a:rPr>
              <a:t>Data Cleaning: The dataset appears to have no missing values. Each column is complete with 54 non-null entries.</a:t>
            </a:r>
          </a:p>
          <a:p>
            <a:pPr algn="ctr" marL="663895" indent="-331948" lvl="1">
              <a:lnSpc>
                <a:spcPts val="4305"/>
              </a:lnSpc>
              <a:buFont typeface="Arial"/>
              <a:buChar char="•"/>
            </a:pPr>
            <a:r>
              <a:rPr lang="en-US" sz="3075">
                <a:solidFill>
                  <a:srgbClr val="FCFCFC"/>
                </a:solidFill>
                <a:latin typeface="HK Grotesk Bold"/>
                <a:ea typeface="HK Grotesk Bold"/>
                <a:cs typeface="HK Grotesk Bold"/>
                <a:sym typeface="HK Grotesk Bold"/>
              </a:rPr>
              <a:t>Data Limitations: The dataset is relatively small, with data collected over less than two months. It may not be representative of broader trends.</a:t>
            </a:r>
          </a:p>
          <a:p>
            <a:pPr algn="ctr">
              <a:lnSpc>
                <a:spcPts val="4305"/>
              </a:lnSpc>
              <a:spcBef>
                <a:spcPct val="0"/>
              </a:spcBef>
            </a:pPr>
          </a:p>
        </p:txBody>
      </p:sp>
      <p:sp>
        <p:nvSpPr>
          <p:cNvPr name="TextBox 7" id="7"/>
          <p:cNvSpPr txBox="true"/>
          <p:nvPr/>
        </p:nvSpPr>
        <p:spPr>
          <a:xfrm rot="0">
            <a:off x="11158307" y="5827891"/>
            <a:ext cx="6461155" cy="3783569"/>
          </a:xfrm>
          <a:prstGeom prst="rect">
            <a:avLst/>
          </a:prstGeom>
        </p:spPr>
        <p:txBody>
          <a:bodyPr anchor="t" rtlCol="false" tIns="0" lIns="0" bIns="0" rIns="0">
            <a:spAutoFit/>
          </a:bodyPr>
          <a:lstStyle/>
          <a:p>
            <a:pPr algn="ctr">
              <a:lnSpc>
                <a:spcPts val="4358"/>
              </a:lnSpc>
              <a:spcBef>
                <a:spcPct val="0"/>
              </a:spcBef>
            </a:pPr>
            <a:r>
              <a:rPr lang="en-US" sz="3113">
                <a:solidFill>
                  <a:srgbClr val="FCFCFC"/>
                </a:solidFill>
                <a:latin typeface="HK Grotesk Bold"/>
                <a:ea typeface="HK Grotesk Bold"/>
                <a:cs typeface="HK Grotesk Bold"/>
                <a:sym typeface="HK Grotesk Bold"/>
              </a:rPr>
              <a:t>Visual Exploration: To understand data distribution and trends, visualizations like line charts for daily usage, bar charts for app comparisons, and scatter plots for notifications vs. usage can be utilized.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0" y="1894489"/>
            <a:ext cx="18288000" cy="8392511"/>
          </a:xfrm>
          <a:custGeom>
            <a:avLst/>
            <a:gdLst/>
            <a:ahLst/>
            <a:cxnLst/>
            <a:rect r="r" b="b" t="t" l="l"/>
            <a:pathLst>
              <a:path h="8392511" w="18288000">
                <a:moveTo>
                  <a:pt x="0" y="0"/>
                </a:moveTo>
                <a:lnTo>
                  <a:pt x="18288000" y="0"/>
                </a:lnTo>
                <a:lnTo>
                  <a:pt x="18288000" y="8392511"/>
                </a:lnTo>
                <a:lnTo>
                  <a:pt x="0" y="8392511"/>
                </a:lnTo>
                <a:lnTo>
                  <a:pt x="0" y="0"/>
                </a:lnTo>
                <a:close/>
              </a:path>
            </a:pathLst>
          </a:custGeom>
          <a:blipFill>
            <a:blip r:embed="rId2"/>
            <a:stretch>
              <a:fillRect l="-1654" t="0" r="-22033" b="-3522"/>
            </a:stretch>
          </a:blipFill>
        </p:spPr>
      </p:sp>
      <p:sp>
        <p:nvSpPr>
          <p:cNvPr name="TextBox 3" id="3"/>
          <p:cNvSpPr txBox="true"/>
          <p:nvPr/>
        </p:nvSpPr>
        <p:spPr>
          <a:xfrm rot="0">
            <a:off x="4230912" y="773430"/>
            <a:ext cx="9080421" cy="679451"/>
          </a:xfrm>
          <a:prstGeom prst="rect">
            <a:avLst/>
          </a:prstGeom>
        </p:spPr>
        <p:txBody>
          <a:bodyPr anchor="t" rtlCol="false" tIns="0" lIns="0" bIns="0" rIns="0">
            <a:spAutoFit/>
          </a:bodyPr>
          <a:lstStyle/>
          <a:p>
            <a:pPr algn="ctr">
              <a:lnSpc>
                <a:spcPts val="5599"/>
              </a:lnSpc>
              <a:spcBef>
                <a:spcPct val="0"/>
              </a:spcBef>
            </a:pPr>
            <a:r>
              <a:rPr lang="en-US" sz="3999">
                <a:solidFill>
                  <a:srgbClr val="FCFCFC"/>
                </a:solidFill>
                <a:latin typeface="HK Grotesk Bold"/>
                <a:ea typeface="HK Grotesk Bold"/>
                <a:cs typeface="HK Grotesk Bold"/>
                <a:sym typeface="HK Grotesk Bold"/>
              </a:rPr>
              <a:t>BASIC UNDERSTANDING OF THE DATA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0" y="2602190"/>
            <a:ext cx="18288000" cy="7684810"/>
          </a:xfrm>
          <a:custGeom>
            <a:avLst/>
            <a:gdLst/>
            <a:ahLst/>
            <a:cxnLst/>
            <a:rect r="r" b="b" t="t" l="l"/>
            <a:pathLst>
              <a:path h="7684810" w="18288000">
                <a:moveTo>
                  <a:pt x="0" y="0"/>
                </a:moveTo>
                <a:lnTo>
                  <a:pt x="18288000" y="0"/>
                </a:lnTo>
                <a:lnTo>
                  <a:pt x="18288000" y="7684810"/>
                </a:lnTo>
                <a:lnTo>
                  <a:pt x="0" y="7684810"/>
                </a:lnTo>
                <a:lnTo>
                  <a:pt x="0" y="0"/>
                </a:lnTo>
                <a:close/>
              </a:path>
            </a:pathLst>
          </a:custGeom>
          <a:blipFill>
            <a:blip r:embed="rId2"/>
            <a:stretch>
              <a:fillRect l="0" t="-653" r="0" b="-653"/>
            </a:stretch>
          </a:blipFill>
        </p:spPr>
      </p:sp>
      <p:sp>
        <p:nvSpPr>
          <p:cNvPr name="TextBox 3" id="3"/>
          <p:cNvSpPr txBox="true"/>
          <p:nvPr/>
        </p:nvSpPr>
        <p:spPr>
          <a:xfrm rot="0">
            <a:off x="3756950" y="1181388"/>
            <a:ext cx="10072212" cy="662941"/>
          </a:xfrm>
          <a:prstGeom prst="rect">
            <a:avLst/>
          </a:prstGeom>
        </p:spPr>
        <p:txBody>
          <a:bodyPr anchor="t" rtlCol="false" tIns="0" lIns="0" bIns="0" rIns="0">
            <a:spAutoFit/>
          </a:bodyPr>
          <a:lstStyle/>
          <a:p>
            <a:pPr algn="ctr">
              <a:lnSpc>
                <a:spcPts val="5459"/>
              </a:lnSpc>
              <a:spcBef>
                <a:spcPct val="0"/>
              </a:spcBef>
            </a:pPr>
            <a:r>
              <a:rPr lang="en-US" sz="3899">
                <a:solidFill>
                  <a:srgbClr val="F3F3F3"/>
                </a:solidFill>
                <a:latin typeface="HK Grotesk Bold"/>
                <a:ea typeface="HK Grotesk Bold"/>
                <a:cs typeface="HK Grotesk Bold"/>
                <a:sym typeface="HK Grotesk Bold"/>
              </a:rPr>
              <a:t>FINDING AND HANDLING MISSING VALUES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62406B"/>
        </a:solidFill>
      </p:bgPr>
    </p:bg>
    <p:spTree>
      <p:nvGrpSpPr>
        <p:cNvPr id="1" name=""/>
        <p:cNvGrpSpPr/>
        <p:nvPr/>
      </p:nvGrpSpPr>
      <p:grpSpPr>
        <a:xfrm>
          <a:off x="0" y="0"/>
          <a:ext cx="0" cy="0"/>
          <a:chOff x="0" y="0"/>
          <a:chExt cx="0" cy="0"/>
        </a:xfrm>
      </p:grpSpPr>
      <p:sp>
        <p:nvSpPr>
          <p:cNvPr name="Freeform 2" id="2"/>
          <p:cNvSpPr/>
          <p:nvPr/>
        </p:nvSpPr>
        <p:spPr>
          <a:xfrm flipH="false" flipV="false" rot="0">
            <a:off x="0" y="2015960"/>
            <a:ext cx="18288000" cy="8271040"/>
          </a:xfrm>
          <a:custGeom>
            <a:avLst/>
            <a:gdLst/>
            <a:ahLst/>
            <a:cxnLst/>
            <a:rect r="r" b="b" t="t" l="l"/>
            <a:pathLst>
              <a:path h="8271040" w="18288000">
                <a:moveTo>
                  <a:pt x="0" y="0"/>
                </a:moveTo>
                <a:lnTo>
                  <a:pt x="18288000" y="0"/>
                </a:lnTo>
                <a:lnTo>
                  <a:pt x="18288000" y="8271040"/>
                </a:lnTo>
                <a:lnTo>
                  <a:pt x="0" y="8271040"/>
                </a:lnTo>
                <a:lnTo>
                  <a:pt x="0" y="0"/>
                </a:lnTo>
                <a:close/>
              </a:path>
            </a:pathLst>
          </a:custGeom>
          <a:blipFill>
            <a:blip r:embed="rId2"/>
            <a:stretch>
              <a:fillRect l="0" t="-394" r="0" b="-394"/>
            </a:stretch>
          </a:blipFill>
        </p:spPr>
      </p:sp>
      <p:sp>
        <p:nvSpPr>
          <p:cNvPr name="TextBox 3" id="3"/>
          <p:cNvSpPr txBox="true"/>
          <p:nvPr/>
        </p:nvSpPr>
        <p:spPr>
          <a:xfrm rot="0">
            <a:off x="6076936" y="798962"/>
            <a:ext cx="5125164" cy="679451"/>
          </a:xfrm>
          <a:prstGeom prst="rect">
            <a:avLst/>
          </a:prstGeom>
        </p:spPr>
        <p:txBody>
          <a:bodyPr anchor="t" rtlCol="false" tIns="0" lIns="0" bIns="0" rIns="0">
            <a:spAutoFit/>
          </a:bodyPr>
          <a:lstStyle/>
          <a:p>
            <a:pPr algn="ctr">
              <a:lnSpc>
                <a:spcPts val="5599"/>
              </a:lnSpc>
              <a:spcBef>
                <a:spcPct val="0"/>
              </a:spcBef>
            </a:pPr>
            <a:r>
              <a:rPr lang="en-US" sz="3999">
                <a:solidFill>
                  <a:srgbClr val="FCFCFC"/>
                </a:solidFill>
                <a:latin typeface="HK Grotesk Bold"/>
                <a:ea typeface="HK Grotesk Bold"/>
                <a:cs typeface="HK Grotesk Bold"/>
                <a:sym typeface="HK Grotesk Bold"/>
              </a:rPr>
              <a:t>DATA VISUALIZATION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DAGMgIPIWiU</dc:identifier>
  <dcterms:modified xsi:type="dcterms:W3CDTF">2011-08-01T06:04:30Z</dcterms:modified>
  <cp:revision>1</cp:revision>
  <dc:title>Business Proposal Presentation in Purple Monochrome Corporate Style</dc:title>
</cp:coreProperties>
</file>

<file path=docProps/thumbnail.jpeg>
</file>